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0" r:id="rId1"/>
  </p:sldMasterIdLst>
  <p:sldIdLst>
    <p:sldId id="256" r:id="rId2"/>
    <p:sldId id="258" r:id="rId3"/>
    <p:sldId id="263" r:id="rId4"/>
    <p:sldId id="264" r:id="rId5"/>
    <p:sldId id="265" r:id="rId6"/>
    <p:sldId id="266" r:id="rId7"/>
    <p:sldId id="281" r:id="rId8"/>
    <p:sldId id="277" r:id="rId9"/>
    <p:sldId id="278" r:id="rId10"/>
    <p:sldId id="279" r:id="rId11"/>
    <p:sldId id="268" r:id="rId12"/>
    <p:sldId id="269" r:id="rId13"/>
    <p:sldId id="270" r:id="rId14"/>
    <p:sldId id="271" r:id="rId15"/>
    <p:sldId id="296" r:id="rId16"/>
    <p:sldId id="272" r:id="rId17"/>
    <p:sldId id="280" r:id="rId18"/>
    <p:sldId id="273" r:id="rId19"/>
    <p:sldId id="274" r:id="rId20"/>
    <p:sldId id="275" r:id="rId21"/>
    <p:sldId id="294" r:id="rId22"/>
    <p:sldId id="291" r:id="rId23"/>
    <p:sldId id="292" r:id="rId24"/>
    <p:sldId id="293" r:id="rId25"/>
    <p:sldId id="287" r:id="rId26"/>
    <p:sldId id="288" r:id="rId27"/>
    <p:sldId id="289" r:id="rId28"/>
    <p:sldId id="282" r:id="rId29"/>
    <p:sldId id="283" r:id="rId30"/>
    <p:sldId id="284" r:id="rId31"/>
    <p:sldId id="285" r:id="rId32"/>
    <p:sldId id="286" r:id="rId33"/>
    <p:sldId id="259" r:id="rId34"/>
    <p:sldId id="276" r:id="rId35"/>
    <p:sldId id="29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85A2-9951-4133-A767-94B910A03B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C153BE6-8026-4069-BBBB-68AFC6F7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5E18105-BFB2-46E0-A55A-076EB7C09886}"/>
              </a:ext>
            </a:extLst>
          </p:cNvPr>
          <p:cNvSpPr>
            <a:spLocks noGrp="1"/>
          </p:cNvSpPr>
          <p:nvPr>
            <p:ph type="dt" sz="half" idx="10"/>
          </p:nvPr>
        </p:nvSpPr>
        <p:spPr/>
        <p:txBody>
          <a:bodyPr/>
          <a:lstStyle/>
          <a:p>
            <a:fld id="{62061389-23A9-4AA8-94EB-A2A9787D1E59}" type="datetimeFigureOut">
              <a:rPr lang="en-IN" smtClean="0"/>
              <a:t>27-09-2021</a:t>
            </a:fld>
            <a:endParaRPr lang="en-IN"/>
          </a:p>
        </p:txBody>
      </p:sp>
      <p:sp>
        <p:nvSpPr>
          <p:cNvPr id="5" name="Footer Placeholder 4">
            <a:extLst>
              <a:ext uri="{FF2B5EF4-FFF2-40B4-BE49-F238E27FC236}">
                <a16:creationId xmlns:a16="http://schemas.microsoft.com/office/drawing/2014/main" id="{B499116D-970A-4A67-9124-23BE6F222A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D4DC25-9BC3-4A20-A4F1-4670F064CD7A}"/>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3231931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9341-77A7-4671-993E-AA50314229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4E71A1-3086-4E36-B47D-F3FBBD0587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E66B53-ACAC-4492-A4B9-CBBD038ED319}"/>
              </a:ext>
            </a:extLst>
          </p:cNvPr>
          <p:cNvSpPr>
            <a:spLocks noGrp="1"/>
          </p:cNvSpPr>
          <p:nvPr>
            <p:ph type="dt" sz="half" idx="10"/>
          </p:nvPr>
        </p:nvSpPr>
        <p:spPr/>
        <p:txBody>
          <a:bodyPr/>
          <a:lstStyle/>
          <a:p>
            <a:fld id="{62061389-23A9-4AA8-94EB-A2A9787D1E59}" type="datetimeFigureOut">
              <a:rPr lang="en-IN" smtClean="0"/>
              <a:t>27-09-2021</a:t>
            </a:fld>
            <a:endParaRPr lang="en-IN"/>
          </a:p>
        </p:txBody>
      </p:sp>
      <p:sp>
        <p:nvSpPr>
          <p:cNvPr id="5" name="Footer Placeholder 4">
            <a:extLst>
              <a:ext uri="{FF2B5EF4-FFF2-40B4-BE49-F238E27FC236}">
                <a16:creationId xmlns:a16="http://schemas.microsoft.com/office/drawing/2014/main" id="{33ECFAC9-F94F-413F-9C68-D384536B66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ABFB9E-930B-4EDD-967A-AC71031C384F}"/>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1897224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785B78-0CC2-4D86-82C6-75840C0B34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0F0A9F-64F0-4834-A72F-B90603587B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3E943E-75A6-455F-B451-163C11E36823}"/>
              </a:ext>
            </a:extLst>
          </p:cNvPr>
          <p:cNvSpPr>
            <a:spLocks noGrp="1"/>
          </p:cNvSpPr>
          <p:nvPr>
            <p:ph type="dt" sz="half" idx="10"/>
          </p:nvPr>
        </p:nvSpPr>
        <p:spPr/>
        <p:txBody>
          <a:bodyPr/>
          <a:lstStyle/>
          <a:p>
            <a:fld id="{62061389-23A9-4AA8-94EB-A2A9787D1E59}" type="datetimeFigureOut">
              <a:rPr lang="en-IN" smtClean="0"/>
              <a:t>27-09-2021</a:t>
            </a:fld>
            <a:endParaRPr lang="en-IN"/>
          </a:p>
        </p:txBody>
      </p:sp>
      <p:sp>
        <p:nvSpPr>
          <p:cNvPr id="5" name="Footer Placeholder 4">
            <a:extLst>
              <a:ext uri="{FF2B5EF4-FFF2-40B4-BE49-F238E27FC236}">
                <a16:creationId xmlns:a16="http://schemas.microsoft.com/office/drawing/2014/main" id="{B04B2DCE-4AF5-45B2-B418-E4F41DBCA5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B1440-A4D9-4ED1-B6BA-A0A01AC1389E}"/>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536828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9B85D-D4EF-4D93-BECD-23B67383F5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368EF2-67A7-4B5D-A7E3-C8945192D4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058372-791C-43D0-96C1-C848A78181B9}"/>
              </a:ext>
            </a:extLst>
          </p:cNvPr>
          <p:cNvSpPr>
            <a:spLocks noGrp="1"/>
          </p:cNvSpPr>
          <p:nvPr>
            <p:ph type="dt" sz="half" idx="10"/>
          </p:nvPr>
        </p:nvSpPr>
        <p:spPr/>
        <p:txBody>
          <a:bodyPr/>
          <a:lstStyle/>
          <a:p>
            <a:fld id="{62061389-23A9-4AA8-94EB-A2A9787D1E59}" type="datetimeFigureOut">
              <a:rPr lang="en-IN" smtClean="0"/>
              <a:t>27-09-2021</a:t>
            </a:fld>
            <a:endParaRPr lang="en-IN"/>
          </a:p>
        </p:txBody>
      </p:sp>
      <p:sp>
        <p:nvSpPr>
          <p:cNvPr id="5" name="Footer Placeholder 4">
            <a:extLst>
              <a:ext uri="{FF2B5EF4-FFF2-40B4-BE49-F238E27FC236}">
                <a16:creationId xmlns:a16="http://schemas.microsoft.com/office/drawing/2014/main" id="{D4DD7CEA-E4F4-417F-A0F9-7784C2280A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3600CB-BAC3-43AC-82B7-8F573F00B464}"/>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3848711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B2267-13F0-4B9E-B20B-308E55A5AE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FE4744-C7B9-40EE-A6C0-46C17A7B5A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8CABD2-9D90-4FA7-B565-B96731BE7897}"/>
              </a:ext>
            </a:extLst>
          </p:cNvPr>
          <p:cNvSpPr>
            <a:spLocks noGrp="1"/>
          </p:cNvSpPr>
          <p:nvPr>
            <p:ph type="dt" sz="half" idx="10"/>
          </p:nvPr>
        </p:nvSpPr>
        <p:spPr/>
        <p:txBody>
          <a:bodyPr/>
          <a:lstStyle/>
          <a:p>
            <a:fld id="{62061389-23A9-4AA8-94EB-A2A9787D1E59}" type="datetimeFigureOut">
              <a:rPr lang="en-IN" smtClean="0"/>
              <a:t>27-09-2021</a:t>
            </a:fld>
            <a:endParaRPr lang="en-IN"/>
          </a:p>
        </p:txBody>
      </p:sp>
      <p:sp>
        <p:nvSpPr>
          <p:cNvPr id="5" name="Footer Placeholder 4">
            <a:extLst>
              <a:ext uri="{FF2B5EF4-FFF2-40B4-BE49-F238E27FC236}">
                <a16:creationId xmlns:a16="http://schemas.microsoft.com/office/drawing/2014/main" id="{52C5A0C7-730D-4A16-A88C-348118D33A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331EF0-9D4D-4C50-9728-0F730033E140}"/>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4235005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0E84E-CEBC-4DEF-8863-C7D1AA5B11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DED755-7F47-4D0A-931F-4F38E584F0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8E22A43-A6D7-4ADE-9CF0-4C9FBAC485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3040FA-FC32-49BA-9591-FDAB704C2F64}"/>
              </a:ext>
            </a:extLst>
          </p:cNvPr>
          <p:cNvSpPr>
            <a:spLocks noGrp="1"/>
          </p:cNvSpPr>
          <p:nvPr>
            <p:ph type="dt" sz="half" idx="10"/>
          </p:nvPr>
        </p:nvSpPr>
        <p:spPr/>
        <p:txBody>
          <a:bodyPr/>
          <a:lstStyle/>
          <a:p>
            <a:fld id="{62061389-23A9-4AA8-94EB-A2A9787D1E59}" type="datetimeFigureOut">
              <a:rPr lang="en-IN" smtClean="0"/>
              <a:t>27-09-2021</a:t>
            </a:fld>
            <a:endParaRPr lang="en-IN"/>
          </a:p>
        </p:txBody>
      </p:sp>
      <p:sp>
        <p:nvSpPr>
          <p:cNvPr id="6" name="Footer Placeholder 5">
            <a:extLst>
              <a:ext uri="{FF2B5EF4-FFF2-40B4-BE49-F238E27FC236}">
                <a16:creationId xmlns:a16="http://schemas.microsoft.com/office/drawing/2014/main" id="{B2E88EED-C8B8-4EEE-BCCE-0590271C3A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E2BA0A-FFEB-4D34-87EB-D33DF0497B99}"/>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266641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09D2-36BB-4D11-99E8-B7ADE32A94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C85BCD-2C61-4ACB-9F4E-31C7A7C9E5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7E2254-4B5F-49CB-81B6-67ACD27668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0A62ED-E373-4A39-A662-12BF7F2CB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23076-20A1-49BC-96CE-6194CBC738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B40258-98BB-4ECD-9CA0-7A7D5CF3FF84}"/>
              </a:ext>
            </a:extLst>
          </p:cNvPr>
          <p:cNvSpPr>
            <a:spLocks noGrp="1"/>
          </p:cNvSpPr>
          <p:nvPr>
            <p:ph type="dt" sz="half" idx="10"/>
          </p:nvPr>
        </p:nvSpPr>
        <p:spPr/>
        <p:txBody>
          <a:bodyPr/>
          <a:lstStyle/>
          <a:p>
            <a:fld id="{62061389-23A9-4AA8-94EB-A2A9787D1E59}" type="datetimeFigureOut">
              <a:rPr lang="en-IN" smtClean="0"/>
              <a:t>27-09-2021</a:t>
            </a:fld>
            <a:endParaRPr lang="en-IN"/>
          </a:p>
        </p:txBody>
      </p:sp>
      <p:sp>
        <p:nvSpPr>
          <p:cNvPr id="8" name="Footer Placeholder 7">
            <a:extLst>
              <a:ext uri="{FF2B5EF4-FFF2-40B4-BE49-F238E27FC236}">
                <a16:creationId xmlns:a16="http://schemas.microsoft.com/office/drawing/2014/main" id="{C2CE837F-703D-47DA-93B2-940BBEB433C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69114B-E3AD-4049-BE58-29A7EB61FF22}"/>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2183052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63A2-124C-4A64-A033-C331E3EDF1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6EB45D-FB9B-4FD8-8F09-F7FF1B5BEF0F}"/>
              </a:ext>
            </a:extLst>
          </p:cNvPr>
          <p:cNvSpPr>
            <a:spLocks noGrp="1"/>
          </p:cNvSpPr>
          <p:nvPr>
            <p:ph type="dt" sz="half" idx="10"/>
          </p:nvPr>
        </p:nvSpPr>
        <p:spPr/>
        <p:txBody>
          <a:bodyPr/>
          <a:lstStyle/>
          <a:p>
            <a:fld id="{62061389-23A9-4AA8-94EB-A2A9787D1E59}" type="datetimeFigureOut">
              <a:rPr lang="en-IN" smtClean="0"/>
              <a:t>27-09-2021</a:t>
            </a:fld>
            <a:endParaRPr lang="en-IN"/>
          </a:p>
        </p:txBody>
      </p:sp>
      <p:sp>
        <p:nvSpPr>
          <p:cNvPr id="4" name="Footer Placeholder 3">
            <a:extLst>
              <a:ext uri="{FF2B5EF4-FFF2-40B4-BE49-F238E27FC236}">
                <a16:creationId xmlns:a16="http://schemas.microsoft.com/office/drawing/2014/main" id="{FECA1501-AB9F-4FE3-A4D0-68B2E03DF5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F7431D-1BAF-4878-A3D2-67C83DAB8724}"/>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3637457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66C226-1E61-4652-B2B7-CA5CE7DF93A7}"/>
              </a:ext>
            </a:extLst>
          </p:cNvPr>
          <p:cNvSpPr>
            <a:spLocks noGrp="1"/>
          </p:cNvSpPr>
          <p:nvPr>
            <p:ph type="dt" sz="half" idx="10"/>
          </p:nvPr>
        </p:nvSpPr>
        <p:spPr/>
        <p:txBody>
          <a:bodyPr/>
          <a:lstStyle/>
          <a:p>
            <a:fld id="{62061389-23A9-4AA8-94EB-A2A9787D1E59}" type="datetimeFigureOut">
              <a:rPr lang="en-IN" smtClean="0"/>
              <a:t>27-09-2021</a:t>
            </a:fld>
            <a:endParaRPr lang="en-IN"/>
          </a:p>
        </p:txBody>
      </p:sp>
      <p:sp>
        <p:nvSpPr>
          <p:cNvPr id="3" name="Footer Placeholder 2">
            <a:extLst>
              <a:ext uri="{FF2B5EF4-FFF2-40B4-BE49-F238E27FC236}">
                <a16:creationId xmlns:a16="http://schemas.microsoft.com/office/drawing/2014/main" id="{1F4A3BA5-2141-4FB0-A257-5F406D5C11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A919CF-4329-4CFC-B44D-3177D89DDD58}"/>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338928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1CED-FBA8-4108-9F49-614B218D7E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2D296F-E3EE-45EA-BCC9-46B0AAD0F2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67106E-7D4F-43A8-AF53-FCA94B6A9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67BBB3-64D0-4D4C-9756-60B8E974E55F}"/>
              </a:ext>
            </a:extLst>
          </p:cNvPr>
          <p:cNvSpPr>
            <a:spLocks noGrp="1"/>
          </p:cNvSpPr>
          <p:nvPr>
            <p:ph type="dt" sz="half" idx="10"/>
          </p:nvPr>
        </p:nvSpPr>
        <p:spPr/>
        <p:txBody>
          <a:bodyPr/>
          <a:lstStyle/>
          <a:p>
            <a:fld id="{62061389-23A9-4AA8-94EB-A2A9787D1E59}" type="datetimeFigureOut">
              <a:rPr lang="en-IN" smtClean="0"/>
              <a:t>27-09-2021</a:t>
            </a:fld>
            <a:endParaRPr lang="en-IN"/>
          </a:p>
        </p:txBody>
      </p:sp>
      <p:sp>
        <p:nvSpPr>
          <p:cNvPr id="6" name="Footer Placeholder 5">
            <a:extLst>
              <a:ext uri="{FF2B5EF4-FFF2-40B4-BE49-F238E27FC236}">
                <a16:creationId xmlns:a16="http://schemas.microsoft.com/office/drawing/2014/main" id="{A7A061B3-96FA-4EBA-9BF3-366E29D6F8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342A73-B199-4806-8DEF-D93F95A56310}"/>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4035016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E1A7-55DD-4527-A506-562783A0B2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1D48CD-3C6B-44D3-85C1-A6F644256C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69DA12B-C747-432B-A121-1B3B9F815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B1124-7DB3-4FEB-9130-8FBB4312916C}"/>
              </a:ext>
            </a:extLst>
          </p:cNvPr>
          <p:cNvSpPr>
            <a:spLocks noGrp="1"/>
          </p:cNvSpPr>
          <p:nvPr>
            <p:ph type="dt" sz="half" idx="10"/>
          </p:nvPr>
        </p:nvSpPr>
        <p:spPr/>
        <p:txBody>
          <a:bodyPr/>
          <a:lstStyle/>
          <a:p>
            <a:fld id="{62061389-23A9-4AA8-94EB-A2A9787D1E59}" type="datetimeFigureOut">
              <a:rPr lang="en-IN" smtClean="0"/>
              <a:t>27-09-2021</a:t>
            </a:fld>
            <a:endParaRPr lang="en-IN"/>
          </a:p>
        </p:txBody>
      </p:sp>
      <p:sp>
        <p:nvSpPr>
          <p:cNvPr id="6" name="Footer Placeholder 5">
            <a:extLst>
              <a:ext uri="{FF2B5EF4-FFF2-40B4-BE49-F238E27FC236}">
                <a16:creationId xmlns:a16="http://schemas.microsoft.com/office/drawing/2014/main" id="{B1961FE5-6D16-482F-A8FD-20DCA7D305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62C8AF-881D-4AC9-8E4F-9F0808EBBB2F}"/>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317684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51EFB-C728-4CBC-A0B3-AF64C04EC1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09B1C8-4773-41DF-AE50-9D8B17AB0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26A8E2-6E94-423F-9F2D-966C3C74C4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061389-23A9-4AA8-94EB-A2A9787D1E59}" type="datetimeFigureOut">
              <a:rPr lang="en-IN" smtClean="0"/>
              <a:t>27-09-2021</a:t>
            </a:fld>
            <a:endParaRPr lang="en-IN"/>
          </a:p>
        </p:txBody>
      </p:sp>
      <p:sp>
        <p:nvSpPr>
          <p:cNvPr id="5" name="Footer Placeholder 4">
            <a:extLst>
              <a:ext uri="{FF2B5EF4-FFF2-40B4-BE49-F238E27FC236}">
                <a16:creationId xmlns:a16="http://schemas.microsoft.com/office/drawing/2014/main" id="{A69F7DEA-1D4D-4BEA-9A5C-83B8EFCC7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206BEE5-13B5-43CE-8F64-5D7AC3B886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C6144A-E4CD-43DF-89A6-11431409ED1A}" type="slidenum">
              <a:rPr lang="en-IN" smtClean="0"/>
              <a:t>‹#›</a:t>
            </a:fld>
            <a:endParaRPr lang="en-IN"/>
          </a:p>
        </p:txBody>
      </p:sp>
    </p:spTree>
    <p:extLst>
      <p:ext uri="{BB962C8B-B14F-4D97-AF65-F5344CB8AC3E}">
        <p14:creationId xmlns:p14="http://schemas.microsoft.com/office/powerpoint/2010/main" val="1988381605"/>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27CE-4E9F-4A4D-92E1-BFF25677AAC3}"/>
              </a:ext>
            </a:extLst>
          </p:cNvPr>
          <p:cNvSpPr>
            <a:spLocks noGrp="1"/>
          </p:cNvSpPr>
          <p:nvPr>
            <p:ph type="ctrTitle"/>
          </p:nvPr>
        </p:nvSpPr>
        <p:spPr>
          <a:xfrm>
            <a:off x="504825" y="171451"/>
            <a:ext cx="11125200" cy="4095751"/>
          </a:xfrm>
        </p:spPr>
        <p:txBody>
          <a:bodyPr>
            <a:normAutofit fontScale="90000"/>
          </a:bodyPr>
          <a:lstStyle/>
          <a:p>
            <a:r>
              <a:rPr lang="en-IN" sz="1800" b="1" i="0" u="none" strike="noStrike" baseline="0" dirty="0">
                <a:latin typeface="TimesNewRomanPS-BoldMT"/>
              </a:rPr>
              <a:t>Project </a:t>
            </a:r>
            <a:r>
              <a:rPr lang="en-IN" sz="1800" b="1" dirty="0">
                <a:latin typeface="TimesNewRomanPS-BoldMT"/>
              </a:rPr>
              <a:t>Presentation </a:t>
            </a:r>
            <a:br>
              <a:rPr lang="en-IN" sz="1800" b="1" i="0" u="none" strike="noStrike" baseline="0" dirty="0">
                <a:latin typeface="TimesNewRomanPS-BoldMT"/>
              </a:rPr>
            </a:br>
            <a:br>
              <a:rPr lang="en-IN" sz="1800" b="1" i="0" u="none" strike="noStrike" baseline="0" dirty="0">
                <a:latin typeface="TimesNewRomanPS-BoldMT"/>
              </a:rPr>
            </a:br>
            <a:r>
              <a:rPr lang="en-IN" sz="1800" b="1" i="0" u="none" strike="noStrike" baseline="0" dirty="0">
                <a:latin typeface="TimesNewRomanPS-BoldMT"/>
              </a:rPr>
              <a:t>on </a:t>
            </a:r>
            <a:br>
              <a:rPr lang="en-IN" sz="1800" b="1" i="0" u="none" strike="noStrike" baseline="0" dirty="0">
                <a:latin typeface="TimesNewRomanPS-BoldMT"/>
              </a:rPr>
            </a:br>
            <a:br>
              <a:rPr lang="en-IN" sz="1800" b="1" i="0" u="none" strike="noStrike" baseline="0" dirty="0">
                <a:latin typeface="TimesNewRomanPS-BoldMT"/>
              </a:rPr>
            </a:br>
            <a:r>
              <a:rPr lang="en-IN" sz="3100" b="1" i="0" u="none" strike="noStrike" baseline="0" dirty="0">
                <a:latin typeface="TimesNewRomanPS-BoldMT"/>
              </a:rPr>
              <a:t>“Student Mentor Guidance System”</a:t>
            </a:r>
            <a:br>
              <a:rPr lang="en-IN" sz="1800" b="1" i="0" u="none" strike="noStrike" baseline="0" dirty="0">
                <a:latin typeface="TimesNewRomanPS-BoldMT"/>
              </a:rPr>
            </a:br>
            <a:br>
              <a:rPr lang="en-IN" sz="1800" b="1" i="0" u="none" strike="noStrike" baseline="0" dirty="0">
                <a:latin typeface="TimesNewRomanPS-BoldMT"/>
              </a:rPr>
            </a:br>
            <a:br>
              <a:rPr lang="en-IN" sz="1800" b="1" i="0" u="none" strike="noStrike" baseline="0" dirty="0">
                <a:latin typeface="TimesNewRomanPS-BoldMT"/>
              </a:rPr>
            </a:br>
            <a:r>
              <a:rPr lang="en-US" sz="1800" b="0" i="0" u="none" strike="noStrike" baseline="0" dirty="0">
                <a:latin typeface="TimesNewRomanPSMT"/>
              </a:rPr>
              <a:t>Submitted in partial fulfillment for the award of</a:t>
            </a:r>
            <a:br>
              <a:rPr lang="en-US" sz="1800" b="0" i="0" u="none" strike="noStrike" baseline="0" dirty="0">
                <a:latin typeface="TimesNewRomanPSMT"/>
              </a:rPr>
            </a:br>
            <a:br>
              <a:rPr lang="en-US" sz="1800" b="0" i="0" u="none" strike="noStrike" baseline="0" dirty="0">
                <a:latin typeface="TimesNewRomanPSMT"/>
              </a:rPr>
            </a:br>
            <a:r>
              <a:rPr lang="en-US" sz="1800" b="1" i="0" u="none" strike="noStrike" baseline="0" dirty="0">
                <a:latin typeface="TimesNewRomanPS-BoldMT"/>
              </a:rPr>
              <a:t>Post Graduate Diploma in Advanced Computing</a:t>
            </a:r>
            <a:br>
              <a:rPr lang="en-US" sz="1800" b="1" i="0" u="none" strike="noStrike" baseline="0" dirty="0">
                <a:latin typeface="TimesNewRomanPS-BoldMT"/>
              </a:rPr>
            </a:br>
            <a:br>
              <a:rPr lang="en-US" sz="1800" b="1" i="0" u="none" strike="noStrike" baseline="0" dirty="0">
                <a:latin typeface="TimesNewRomanPS-BoldMT"/>
              </a:rPr>
            </a:br>
            <a:r>
              <a:rPr lang="en-US" sz="1800" b="1" i="0" u="none" strike="noStrike" baseline="0" dirty="0">
                <a:latin typeface="TimesNewRomanPS-BoldMT"/>
              </a:rPr>
              <a:t>(PG-DAC) from C-DAC, IACSD (</a:t>
            </a:r>
            <a:r>
              <a:rPr lang="en-US" sz="1800" b="1" i="0" u="none" strike="noStrike" baseline="0" dirty="0" err="1">
                <a:latin typeface="TimesNewRomanPS-BoldMT"/>
              </a:rPr>
              <a:t>Akurdi</a:t>
            </a:r>
            <a:r>
              <a:rPr lang="en-US" sz="1800" b="1" i="0" u="none" strike="noStrike" baseline="0" dirty="0">
                <a:latin typeface="TimesNewRomanPS-BoldMT"/>
              </a:rPr>
              <a:t>)</a:t>
            </a:r>
            <a:br>
              <a:rPr lang="en-US" sz="1800" b="1" i="0" u="none" strike="noStrike" baseline="0" dirty="0">
                <a:latin typeface="TimesNewRomanPS-BoldMT"/>
              </a:rPr>
            </a:br>
            <a:br>
              <a:rPr lang="en-US" sz="1800" b="1" i="0" u="none" strike="noStrike" baseline="0" dirty="0">
                <a:latin typeface="TimesNewRomanPS-BoldMT"/>
              </a:rPr>
            </a:br>
            <a:endParaRPr lang="en-IN" dirty="0"/>
          </a:p>
        </p:txBody>
      </p:sp>
      <p:sp>
        <p:nvSpPr>
          <p:cNvPr id="3" name="Subtitle 2">
            <a:extLst>
              <a:ext uri="{FF2B5EF4-FFF2-40B4-BE49-F238E27FC236}">
                <a16:creationId xmlns:a16="http://schemas.microsoft.com/office/drawing/2014/main" id="{1BB0CB50-2E71-430F-8B17-2A88F25DA355}"/>
              </a:ext>
            </a:extLst>
          </p:cNvPr>
          <p:cNvSpPr>
            <a:spLocks noGrp="1"/>
          </p:cNvSpPr>
          <p:nvPr>
            <p:ph type="subTitle" idx="1"/>
          </p:nvPr>
        </p:nvSpPr>
        <p:spPr>
          <a:xfrm>
            <a:off x="561975" y="3962400"/>
            <a:ext cx="11125200" cy="2362200"/>
          </a:xfrm>
        </p:spPr>
        <p:txBody>
          <a:bodyPr>
            <a:normAutofit/>
          </a:bodyPr>
          <a:lstStyle/>
          <a:p>
            <a:r>
              <a:rPr lang="en-IN" sz="1800" b="1" i="0" u="none" strike="noStrike" baseline="0" dirty="0">
                <a:latin typeface="TimesNewRomanPS-BoldMT"/>
              </a:rPr>
              <a:t>Guided By:</a:t>
            </a:r>
          </a:p>
          <a:p>
            <a:pPr marL="285750" indent="-285750">
              <a:buFont typeface="Wingdings" panose="05000000000000000000" pitchFamily="2" charset="2"/>
              <a:buChar char="§"/>
            </a:pPr>
            <a:r>
              <a:rPr lang="en-IN" sz="1800" b="1" i="0" u="sng" strike="noStrike" baseline="0" dirty="0">
                <a:latin typeface="TimesNewRomanPSMT"/>
              </a:rPr>
              <a:t>Mr. Milind Arjun</a:t>
            </a:r>
          </a:p>
          <a:p>
            <a:pPr algn="l"/>
            <a:r>
              <a:rPr lang="en-IN" sz="1800" b="1" i="0" u="none" strike="noStrike" baseline="0" dirty="0">
                <a:solidFill>
                  <a:srgbClr val="000000"/>
                </a:solidFill>
                <a:latin typeface="TimesNewRomanPS-BoldMT"/>
              </a:rPr>
              <a:t>Presented by:  </a:t>
            </a:r>
          </a:p>
          <a:p>
            <a:pPr algn="l"/>
            <a:r>
              <a:rPr lang="en-IN" sz="1800" b="1" dirty="0">
                <a:solidFill>
                  <a:srgbClr val="000000"/>
                </a:solidFill>
                <a:latin typeface="TimesNewRomanPS-BoldMT"/>
              </a:rPr>
              <a:t>Name Of Students:   						 1)  1022_BADGUJAR CHETAN </a:t>
            </a:r>
          </a:p>
          <a:p>
            <a:r>
              <a:rPr lang="en-IN" sz="1800" b="1" i="0" u="none" strike="noStrike" baseline="0" dirty="0">
                <a:solidFill>
                  <a:srgbClr val="000000"/>
                </a:solidFill>
                <a:latin typeface="TimesNewRomanPS-BoldMT"/>
              </a:rPr>
              <a:t>              							</a:t>
            </a:r>
            <a:r>
              <a:rPr lang="en-IN" sz="1800" b="1" i="0" u="none" strike="noStrike" baseline="0">
                <a:solidFill>
                  <a:srgbClr val="000000"/>
                </a:solidFill>
                <a:latin typeface="TimesNewRomanPS-BoldMT"/>
              </a:rPr>
              <a:t>          2</a:t>
            </a:r>
            <a:r>
              <a:rPr lang="en-IN" sz="1800" b="1" i="0" u="none" strike="noStrike" baseline="0" dirty="0">
                <a:solidFill>
                  <a:srgbClr val="000000"/>
                </a:solidFill>
                <a:latin typeface="TimesNewRomanPS-BoldMT"/>
              </a:rPr>
              <a:t>) 1030_BHUSHAN CHOPADE </a:t>
            </a:r>
          </a:p>
          <a:p>
            <a:r>
              <a:rPr lang="en-IN" sz="1800" b="1" i="0" u="none" strike="noStrike" baseline="0" dirty="0">
                <a:solidFill>
                  <a:srgbClr val="FFFFFF"/>
                </a:solidFill>
                <a:latin typeface="TimesNewRomanPS-BoldMT"/>
              </a:rPr>
              <a:t>PRN NAME</a:t>
            </a:r>
            <a:endParaRPr lang="en-IN" dirty="0"/>
          </a:p>
        </p:txBody>
      </p:sp>
    </p:spTree>
    <p:extLst>
      <p:ext uri="{BB962C8B-B14F-4D97-AF65-F5344CB8AC3E}">
        <p14:creationId xmlns:p14="http://schemas.microsoft.com/office/powerpoint/2010/main" val="3319380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06A7-43BD-485A-B2B3-A454D59B7687}"/>
              </a:ext>
            </a:extLst>
          </p:cNvPr>
          <p:cNvSpPr>
            <a:spLocks noGrp="1"/>
          </p:cNvSpPr>
          <p:nvPr>
            <p:ph type="title"/>
          </p:nvPr>
        </p:nvSpPr>
        <p:spPr/>
        <p:txBody>
          <a:bodyPr>
            <a:normAutofit/>
          </a:bodyPr>
          <a:lstStyle/>
          <a:p>
            <a:r>
              <a:rPr lang="en-US" sz="2000" b="1" dirty="0"/>
              <a:t>Mentor Model :</a:t>
            </a:r>
            <a:endParaRPr lang="en-IN" sz="2000" b="1" dirty="0"/>
          </a:p>
        </p:txBody>
      </p:sp>
      <p:pic>
        <p:nvPicPr>
          <p:cNvPr id="4" name="Picture 3">
            <a:extLst>
              <a:ext uri="{FF2B5EF4-FFF2-40B4-BE49-F238E27FC236}">
                <a16:creationId xmlns:a16="http://schemas.microsoft.com/office/drawing/2014/main" id="{C6F24406-D216-424B-85A2-01BC2B8D98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67125" y="953294"/>
            <a:ext cx="7334250" cy="3867150"/>
          </a:xfrm>
          <a:prstGeom prst="rect">
            <a:avLst/>
          </a:prstGeom>
          <a:noFill/>
          <a:ln>
            <a:noFill/>
          </a:ln>
        </p:spPr>
      </p:pic>
    </p:spTree>
    <p:extLst>
      <p:ext uri="{BB962C8B-B14F-4D97-AF65-F5344CB8AC3E}">
        <p14:creationId xmlns:p14="http://schemas.microsoft.com/office/powerpoint/2010/main" val="12383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3815-D7FD-418B-94C9-0BDB7AB802C9}"/>
              </a:ext>
            </a:extLst>
          </p:cNvPr>
          <p:cNvSpPr>
            <a:spLocks noGrp="1"/>
          </p:cNvSpPr>
          <p:nvPr>
            <p:ph type="title"/>
          </p:nvPr>
        </p:nvSpPr>
        <p:spPr>
          <a:xfrm>
            <a:off x="838200" y="317500"/>
            <a:ext cx="10515600" cy="1577975"/>
          </a:xfrm>
        </p:spPr>
        <p:txBody>
          <a:bodyPr>
            <a:normAutofit/>
          </a:bodyPr>
          <a:lstStyle/>
          <a:p>
            <a:pPr marL="285750" indent="-285750">
              <a:buFont typeface="Wingdings" panose="05000000000000000000" pitchFamily="2" charset="2"/>
              <a:buChar char="Ø"/>
            </a:pPr>
            <a:r>
              <a:rPr lang="en-IN" sz="1800" b="1" i="0" u="none" strike="noStrike" baseline="0" dirty="0">
                <a:latin typeface="TimesNewRomanPS-BoldMT"/>
              </a:rPr>
              <a:t>Sequence Diagram:</a:t>
            </a:r>
            <a:br>
              <a:rPr lang="en-IN" sz="1800" b="1" i="0" u="none" strike="noStrike" baseline="0" dirty="0">
                <a:latin typeface="TimesNewRomanPS-BoldMT"/>
              </a:rPr>
            </a:br>
            <a:br>
              <a:rPr lang="en-IN" sz="1800" b="1" i="0" u="none" strike="noStrike" baseline="0" dirty="0">
                <a:latin typeface="TimesNewRomanPS-BoldMT"/>
              </a:rPr>
            </a:br>
            <a:r>
              <a:rPr lang="en-IN" sz="1800" b="1" i="0" u="none" strike="noStrike" baseline="0" dirty="0">
                <a:latin typeface="TimesNewRomanPS-BoldMT"/>
              </a:rPr>
              <a:t>Admin Model:</a:t>
            </a:r>
            <a:endParaRPr lang="en-IN" dirty="0"/>
          </a:p>
        </p:txBody>
      </p:sp>
      <p:pic>
        <p:nvPicPr>
          <p:cNvPr id="5" name="Content Placeholder 4">
            <a:extLst>
              <a:ext uri="{FF2B5EF4-FFF2-40B4-BE49-F238E27FC236}">
                <a16:creationId xmlns:a16="http://schemas.microsoft.com/office/drawing/2014/main" id="{3E2E488F-32B5-4A29-8CD6-9854B53BC561}"/>
              </a:ext>
            </a:extLst>
          </p:cNvPr>
          <p:cNvPicPr>
            <a:picLocks noGrp="1" noChangeAspect="1"/>
          </p:cNvPicPr>
          <p:nvPr>
            <p:ph idx="1"/>
          </p:nvPr>
        </p:nvPicPr>
        <p:blipFill>
          <a:blip r:embed="rId2"/>
          <a:stretch>
            <a:fillRect/>
          </a:stretch>
        </p:blipFill>
        <p:spPr>
          <a:xfrm>
            <a:off x="3867150" y="1106487"/>
            <a:ext cx="8201025" cy="4042653"/>
          </a:xfrm>
        </p:spPr>
      </p:pic>
    </p:spTree>
    <p:extLst>
      <p:ext uri="{BB962C8B-B14F-4D97-AF65-F5344CB8AC3E}">
        <p14:creationId xmlns:p14="http://schemas.microsoft.com/office/powerpoint/2010/main" val="418656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8AFD-5CBF-43C8-AB95-E99373977294}"/>
              </a:ext>
            </a:extLst>
          </p:cNvPr>
          <p:cNvSpPr>
            <a:spLocks noGrp="1"/>
          </p:cNvSpPr>
          <p:nvPr>
            <p:ph type="title"/>
          </p:nvPr>
        </p:nvSpPr>
        <p:spPr/>
        <p:txBody>
          <a:bodyPr/>
          <a:lstStyle/>
          <a:p>
            <a:r>
              <a:rPr lang="en-IN" sz="1800" b="1" i="0" u="none" strike="noStrike" baseline="0" dirty="0">
                <a:latin typeface="TimesNewRomanPS-BoldMT"/>
              </a:rPr>
              <a:t>Student Model</a:t>
            </a:r>
            <a:r>
              <a:rPr lang="en-IN" sz="1800" b="0" i="0" u="none" strike="noStrike" baseline="0" dirty="0">
                <a:latin typeface="TimesNewRomanPSMT"/>
              </a:rPr>
              <a:t>:</a:t>
            </a:r>
            <a:endParaRPr lang="en-IN" dirty="0"/>
          </a:p>
        </p:txBody>
      </p:sp>
      <p:pic>
        <p:nvPicPr>
          <p:cNvPr id="5" name="Content Placeholder 4">
            <a:extLst>
              <a:ext uri="{FF2B5EF4-FFF2-40B4-BE49-F238E27FC236}">
                <a16:creationId xmlns:a16="http://schemas.microsoft.com/office/drawing/2014/main" id="{203D6268-2A25-4533-98B0-F761E48A72B8}"/>
              </a:ext>
            </a:extLst>
          </p:cNvPr>
          <p:cNvPicPr>
            <a:picLocks noGrp="1" noChangeAspect="1"/>
          </p:cNvPicPr>
          <p:nvPr>
            <p:ph idx="1"/>
          </p:nvPr>
        </p:nvPicPr>
        <p:blipFill>
          <a:blip r:embed="rId2"/>
          <a:stretch>
            <a:fillRect/>
          </a:stretch>
        </p:blipFill>
        <p:spPr>
          <a:xfrm>
            <a:off x="3871577" y="1306327"/>
            <a:ext cx="7134896" cy="3904034"/>
          </a:xfrm>
        </p:spPr>
      </p:pic>
    </p:spTree>
    <p:extLst>
      <p:ext uri="{BB962C8B-B14F-4D97-AF65-F5344CB8AC3E}">
        <p14:creationId xmlns:p14="http://schemas.microsoft.com/office/powerpoint/2010/main" val="3153688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32DD-3174-4EFE-A444-008EAFEC1217}"/>
              </a:ext>
            </a:extLst>
          </p:cNvPr>
          <p:cNvSpPr>
            <a:spLocks noGrp="1"/>
          </p:cNvSpPr>
          <p:nvPr>
            <p:ph type="title"/>
          </p:nvPr>
        </p:nvSpPr>
        <p:spPr/>
        <p:txBody>
          <a:bodyPr/>
          <a:lstStyle/>
          <a:p>
            <a:r>
              <a:rPr lang="en-IN" sz="1800" b="1" i="0" u="none" strike="noStrike" baseline="0" dirty="0">
                <a:latin typeface="TimesNewRomanPS-BoldMT"/>
              </a:rPr>
              <a:t>Mentor Model:</a:t>
            </a:r>
            <a:endParaRPr lang="en-IN" dirty="0"/>
          </a:p>
        </p:txBody>
      </p:sp>
      <p:pic>
        <p:nvPicPr>
          <p:cNvPr id="7" name="Content Placeholder 6">
            <a:extLst>
              <a:ext uri="{FF2B5EF4-FFF2-40B4-BE49-F238E27FC236}">
                <a16:creationId xmlns:a16="http://schemas.microsoft.com/office/drawing/2014/main" id="{EC576888-6D7A-4AF4-B181-0B9A1B740C80}"/>
              </a:ext>
            </a:extLst>
          </p:cNvPr>
          <p:cNvPicPr>
            <a:picLocks noGrp="1" noChangeAspect="1"/>
          </p:cNvPicPr>
          <p:nvPr>
            <p:ph idx="1"/>
          </p:nvPr>
        </p:nvPicPr>
        <p:blipFill>
          <a:blip r:embed="rId2"/>
          <a:stretch>
            <a:fillRect/>
          </a:stretch>
        </p:blipFill>
        <p:spPr>
          <a:xfrm>
            <a:off x="4081127" y="1573027"/>
            <a:ext cx="7134896" cy="3904034"/>
          </a:xfrm>
        </p:spPr>
      </p:pic>
    </p:spTree>
    <p:extLst>
      <p:ext uri="{BB962C8B-B14F-4D97-AF65-F5344CB8AC3E}">
        <p14:creationId xmlns:p14="http://schemas.microsoft.com/office/powerpoint/2010/main" val="2810796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8B11D-F95B-4085-ACD4-52EC487B8602}"/>
              </a:ext>
            </a:extLst>
          </p:cNvPr>
          <p:cNvSpPr>
            <a:spLocks noGrp="1"/>
          </p:cNvSpPr>
          <p:nvPr>
            <p:ph type="title"/>
          </p:nvPr>
        </p:nvSpPr>
        <p:spPr>
          <a:xfrm>
            <a:off x="838200" y="365125"/>
            <a:ext cx="10515600" cy="922339"/>
          </a:xfrm>
        </p:spPr>
        <p:txBody>
          <a:bodyPr/>
          <a:lstStyle/>
          <a:p>
            <a:pPr marL="285750" indent="-285750" algn="l">
              <a:buFont typeface="Wingdings" panose="05000000000000000000" pitchFamily="2" charset="2"/>
              <a:buChar char="Ø"/>
            </a:pPr>
            <a:r>
              <a:rPr lang="en-IN" sz="1800" b="1" i="0" u="none" strike="noStrike" baseline="0" dirty="0">
                <a:latin typeface="TimesNewRomanPS-BoldMT"/>
              </a:rPr>
              <a:t>Data Flow Diagram:</a:t>
            </a:r>
            <a:br>
              <a:rPr lang="en-IN" sz="1800" b="1" i="0" u="none" strike="noStrike" baseline="0" dirty="0">
                <a:latin typeface="TimesNewRomanPS-BoldMT"/>
              </a:rPr>
            </a:br>
            <a:r>
              <a:rPr lang="en-US" sz="1800" b="0" i="0" u="none" strike="noStrike" baseline="0" dirty="0">
                <a:latin typeface="TimesNewRomanPSMT"/>
              </a:rPr>
              <a:t>Data Flow Diagram represents a detailed and well-explained diagram</a:t>
            </a:r>
            <a:br>
              <a:rPr lang="en-US" sz="1800" b="0" i="0" u="none" strike="noStrike" baseline="0" dirty="0">
                <a:latin typeface="TimesNewRomanPSMT"/>
              </a:rPr>
            </a:br>
            <a:r>
              <a:rPr lang="en-IN" sz="1800" b="0" i="0" u="none" strike="noStrike" baseline="0" dirty="0">
                <a:latin typeface="TimesNewRomanPSMT"/>
              </a:rPr>
              <a:t>of system components.</a:t>
            </a:r>
            <a:endParaRPr lang="en-IN" dirty="0"/>
          </a:p>
        </p:txBody>
      </p:sp>
      <p:sp>
        <p:nvSpPr>
          <p:cNvPr id="3" name="Content Placeholder 2">
            <a:extLst>
              <a:ext uri="{FF2B5EF4-FFF2-40B4-BE49-F238E27FC236}">
                <a16:creationId xmlns:a16="http://schemas.microsoft.com/office/drawing/2014/main" id="{F16E92E7-36D9-4FB5-BF29-0350332736F0}"/>
              </a:ext>
            </a:extLst>
          </p:cNvPr>
          <p:cNvSpPr>
            <a:spLocks noGrp="1"/>
          </p:cNvSpPr>
          <p:nvPr>
            <p:ph idx="1"/>
          </p:nvPr>
        </p:nvSpPr>
        <p:spPr/>
        <p:txBody>
          <a:bodyPr/>
          <a:lstStyle/>
          <a:p>
            <a:pPr marL="0" indent="0" algn="l">
              <a:buNone/>
            </a:pPr>
            <a:r>
              <a:rPr lang="en-IN" sz="1800" b="1" i="0" u="none" strike="noStrike" baseline="0" dirty="0">
                <a:latin typeface="TimesNewRomanPS-BoldMT"/>
              </a:rPr>
              <a:t>Level 1 - DFD Mentor Model</a:t>
            </a:r>
            <a:r>
              <a:rPr lang="en-IN" sz="1800" b="0" i="0" u="none" strike="noStrike" baseline="0" dirty="0">
                <a:latin typeface="TimesNewRomanPSMT"/>
              </a:rPr>
              <a:t>:</a:t>
            </a:r>
          </a:p>
          <a:p>
            <a:pPr marL="0" indent="0" algn="l">
              <a:buNone/>
            </a:pPr>
            <a:endParaRPr lang="en-IN" sz="1800" b="0" i="0" u="none" strike="noStrike" baseline="0" dirty="0">
              <a:latin typeface="TimesNewRomanPSMT"/>
            </a:endParaRPr>
          </a:p>
        </p:txBody>
      </p:sp>
      <p:pic>
        <p:nvPicPr>
          <p:cNvPr id="5" name="Picture 4">
            <a:extLst>
              <a:ext uri="{FF2B5EF4-FFF2-40B4-BE49-F238E27FC236}">
                <a16:creationId xmlns:a16="http://schemas.microsoft.com/office/drawing/2014/main" id="{E3195AA9-EF84-458C-9137-352C0A399A6A}"/>
              </a:ext>
            </a:extLst>
          </p:cNvPr>
          <p:cNvPicPr>
            <a:picLocks noChangeAspect="1"/>
          </p:cNvPicPr>
          <p:nvPr/>
        </p:nvPicPr>
        <p:blipFill>
          <a:blip r:embed="rId2"/>
          <a:stretch>
            <a:fillRect/>
          </a:stretch>
        </p:blipFill>
        <p:spPr>
          <a:xfrm>
            <a:off x="3895725" y="1190625"/>
            <a:ext cx="7896225" cy="5524499"/>
          </a:xfrm>
          <a:prstGeom prst="rect">
            <a:avLst/>
          </a:prstGeom>
        </p:spPr>
      </p:pic>
    </p:spTree>
    <p:extLst>
      <p:ext uri="{BB962C8B-B14F-4D97-AF65-F5344CB8AC3E}">
        <p14:creationId xmlns:p14="http://schemas.microsoft.com/office/powerpoint/2010/main" val="77628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5876C-444D-4CC9-9912-298E8F7DAEAD}"/>
              </a:ext>
            </a:extLst>
          </p:cNvPr>
          <p:cNvSpPr>
            <a:spLocks noGrp="1"/>
          </p:cNvSpPr>
          <p:nvPr>
            <p:ph type="title"/>
          </p:nvPr>
        </p:nvSpPr>
        <p:spPr/>
        <p:txBody>
          <a:bodyPr>
            <a:normAutofit fontScale="90000"/>
          </a:bodyPr>
          <a:lstStyle/>
          <a:p>
            <a:pPr marL="285750" indent="-285750">
              <a:buFont typeface="Wingdings" panose="05000000000000000000" pitchFamily="2" charset="2"/>
              <a:buChar char="Ø"/>
            </a:pPr>
            <a:r>
              <a:rPr lang="en-IN" sz="1800" b="1" dirty="0">
                <a:solidFill>
                  <a:srgbClr val="000000"/>
                </a:solidFill>
                <a:effectLst/>
                <a:latin typeface="Times New Roman" panose="02020603050405020304" pitchFamily="18" charset="0"/>
                <a:ea typeface="Times New Roman" panose="02020603050405020304" pitchFamily="18" charset="0"/>
              </a:rPr>
              <a:t>DFD:</a:t>
            </a:r>
            <a:r>
              <a:rPr lang="en-IN" sz="1800" dirty="0">
                <a:solidFill>
                  <a:srgbClr val="000000"/>
                </a:solidFill>
                <a:effectLst/>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Data Flow Diagram represent detailed and well explained diagram of system components</a:t>
            </a: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IN" sz="1800" dirty="0">
                <a:effectLst/>
                <a:latin typeface="Calibri" panose="020F0502020204030204" pitchFamily="34" charset="0"/>
                <a:ea typeface="Calibri" panose="020F0502020204030204" pitchFamily="34" charset="0"/>
                <a:cs typeface="Mangal" panose="02040503050203030202" pitchFamily="18" charset="0"/>
              </a:rPr>
            </a:br>
            <a:r>
              <a:rPr lang="en-IN" sz="2200" b="1" dirty="0">
                <a:solidFill>
                  <a:srgbClr val="000000"/>
                </a:solidFill>
                <a:effectLst/>
                <a:latin typeface="Times New Roman" panose="02020603050405020304" pitchFamily="18" charset="0"/>
                <a:ea typeface="Times New Roman" panose="02020603050405020304" pitchFamily="18" charset="0"/>
              </a:rPr>
              <a:t>DFD Student Model:</a:t>
            </a:r>
            <a:br>
              <a:rPr lang="en-IN" sz="1800" b="1" dirty="0">
                <a:solidFill>
                  <a:srgbClr val="000000"/>
                </a:solidFill>
                <a:effectLst/>
                <a:latin typeface="Times New Roman" panose="02020603050405020304" pitchFamily="18" charset="0"/>
                <a:ea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BF69D779-CA30-41BF-9276-2E3BA66A82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21130"/>
            <a:ext cx="10639425" cy="5071745"/>
          </a:xfrm>
          <a:prstGeom prst="rect">
            <a:avLst/>
          </a:prstGeom>
          <a:noFill/>
          <a:ln>
            <a:noFill/>
          </a:ln>
        </p:spPr>
      </p:pic>
    </p:spTree>
    <p:extLst>
      <p:ext uri="{BB962C8B-B14F-4D97-AF65-F5344CB8AC3E}">
        <p14:creationId xmlns:p14="http://schemas.microsoft.com/office/powerpoint/2010/main" val="142734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C63AD-3E9B-4A97-AC4D-982C597913BD}"/>
              </a:ext>
            </a:extLst>
          </p:cNvPr>
          <p:cNvSpPr>
            <a:spLocks noGrp="1"/>
          </p:cNvSpPr>
          <p:nvPr>
            <p:ph type="title"/>
          </p:nvPr>
        </p:nvSpPr>
        <p:spPr/>
        <p:txBody>
          <a:bodyPr/>
          <a:lstStyle/>
          <a:p>
            <a:r>
              <a:rPr lang="en-IN" sz="1800" b="1" i="0" u="none" strike="noStrike" baseline="0" dirty="0">
                <a:latin typeface="TimesNewRomanPS-BoldMT"/>
              </a:rPr>
              <a:t>DFD Admin Model:</a:t>
            </a:r>
            <a:endParaRPr lang="en-IN" dirty="0"/>
          </a:p>
        </p:txBody>
      </p:sp>
      <p:pic>
        <p:nvPicPr>
          <p:cNvPr id="5" name="Content Placeholder 4">
            <a:extLst>
              <a:ext uri="{FF2B5EF4-FFF2-40B4-BE49-F238E27FC236}">
                <a16:creationId xmlns:a16="http://schemas.microsoft.com/office/drawing/2014/main" id="{F702A59F-33BD-467D-9EAB-B426ED1C756F}"/>
              </a:ext>
            </a:extLst>
          </p:cNvPr>
          <p:cNvPicPr>
            <a:picLocks noGrp="1" noChangeAspect="1"/>
          </p:cNvPicPr>
          <p:nvPr>
            <p:ph idx="1"/>
          </p:nvPr>
        </p:nvPicPr>
        <p:blipFill>
          <a:blip r:embed="rId2"/>
          <a:stretch>
            <a:fillRect/>
          </a:stretch>
        </p:blipFill>
        <p:spPr>
          <a:xfrm>
            <a:off x="3958487" y="835024"/>
            <a:ext cx="6585688" cy="5565775"/>
          </a:xfrm>
        </p:spPr>
      </p:pic>
    </p:spTree>
    <p:extLst>
      <p:ext uri="{BB962C8B-B14F-4D97-AF65-F5344CB8AC3E}">
        <p14:creationId xmlns:p14="http://schemas.microsoft.com/office/powerpoint/2010/main" val="70750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F4B5-EC14-4ACB-A88D-5A0DEA35EC05}"/>
              </a:ext>
            </a:extLst>
          </p:cNvPr>
          <p:cNvSpPr>
            <a:spLocks noGrp="1"/>
          </p:cNvSpPr>
          <p:nvPr>
            <p:ph type="title"/>
          </p:nvPr>
        </p:nvSpPr>
        <p:spPr/>
        <p:txBody>
          <a:bodyPr>
            <a:normAutofit fontScale="90000"/>
          </a:bodyPr>
          <a:lstStyle/>
          <a:p>
            <a:pPr marL="285750" indent="-285750">
              <a:lnSpc>
                <a:spcPct val="107000"/>
              </a:lnSpc>
              <a:spcAft>
                <a:spcPts val="800"/>
              </a:spcAft>
              <a:buFont typeface="Wingdings" panose="05000000000000000000" pitchFamily="2" charset="2"/>
              <a:buChar char="Ø"/>
            </a:pP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r>
              <a:rPr lang="en-IN" sz="1800" b="1" dirty="0">
                <a:solidFill>
                  <a:srgbClr val="000000"/>
                </a:solidFill>
                <a:effectLst/>
                <a:latin typeface="Times New Roman" panose="02020603050405020304" pitchFamily="18" charset="0"/>
                <a:ea typeface="Times New Roman" panose="02020603050405020304" pitchFamily="18" charset="0"/>
              </a:rPr>
              <a:t>DFD:</a:t>
            </a: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Data Flow Diagram represent detailed and well explained diagram of system components</a:t>
            </a:r>
            <a:br>
              <a:rPr lang="en-IN" sz="1800" dirty="0">
                <a:effectLst/>
                <a:latin typeface="Calibri" panose="020F0502020204030204" pitchFamily="34" charset="0"/>
                <a:ea typeface="Calibri" panose="020F0502020204030204" pitchFamily="34" charset="0"/>
                <a:cs typeface="Mangal" panose="02040503050203030202" pitchFamily="18" charset="0"/>
              </a:rPr>
            </a:b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0CD5874A-8F3C-4F32-A724-C001F10AEB5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707767" y="1825625"/>
            <a:ext cx="6776466" cy="4351338"/>
          </a:xfrm>
          <a:prstGeom prst="rect">
            <a:avLst/>
          </a:prstGeom>
          <a:noFill/>
          <a:ln>
            <a:noFill/>
          </a:ln>
        </p:spPr>
      </p:pic>
    </p:spTree>
    <p:extLst>
      <p:ext uri="{BB962C8B-B14F-4D97-AF65-F5344CB8AC3E}">
        <p14:creationId xmlns:p14="http://schemas.microsoft.com/office/powerpoint/2010/main" val="201403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AC5E7-BC4C-4DEB-B515-7BBB178509C2}"/>
              </a:ext>
            </a:extLst>
          </p:cNvPr>
          <p:cNvSpPr>
            <a:spLocks noGrp="1"/>
          </p:cNvSpPr>
          <p:nvPr>
            <p:ph type="title"/>
          </p:nvPr>
        </p:nvSpPr>
        <p:spPr/>
        <p:txBody>
          <a:bodyPr/>
          <a:lstStyle/>
          <a:p>
            <a:r>
              <a:rPr lang="en-IN" sz="1800" b="1" i="0" u="none" strike="noStrike" baseline="0" dirty="0">
                <a:latin typeface="Verdana-Bold"/>
              </a:rPr>
              <a:t>Activity Diagram</a:t>
            </a:r>
            <a:endParaRPr lang="en-IN" dirty="0"/>
          </a:p>
        </p:txBody>
      </p:sp>
      <p:sp>
        <p:nvSpPr>
          <p:cNvPr id="3" name="Content Placeholder 2">
            <a:extLst>
              <a:ext uri="{FF2B5EF4-FFF2-40B4-BE49-F238E27FC236}">
                <a16:creationId xmlns:a16="http://schemas.microsoft.com/office/drawing/2014/main" id="{174EDBA9-1960-45D4-9E05-F031D6917FDB}"/>
              </a:ext>
            </a:extLst>
          </p:cNvPr>
          <p:cNvSpPr>
            <a:spLocks noGrp="1"/>
          </p:cNvSpPr>
          <p:nvPr>
            <p:ph idx="1"/>
          </p:nvPr>
        </p:nvSpPr>
        <p:spPr/>
        <p:txBody>
          <a:bodyPr/>
          <a:lstStyle/>
          <a:p>
            <a:r>
              <a:rPr lang="en-IN" sz="1800" b="1" i="0" u="none" strike="noStrike" baseline="0" dirty="0">
                <a:latin typeface="Verdana-Bold"/>
              </a:rPr>
              <a:t>Admin Activity Diagram</a:t>
            </a:r>
            <a:endParaRPr lang="en-IN" dirty="0"/>
          </a:p>
        </p:txBody>
      </p:sp>
      <p:pic>
        <p:nvPicPr>
          <p:cNvPr id="5" name="Picture 4">
            <a:extLst>
              <a:ext uri="{FF2B5EF4-FFF2-40B4-BE49-F238E27FC236}">
                <a16:creationId xmlns:a16="http://schemas.microsoft.com/office/drawing/2014/main" id="{A972D28C-1970-42F0-8AC6-19C30ACB76CE}"/>
              </a:ext>
            </a:extLst>
          </p:cNvPr>
          <p:cNvPicPr>
            <a:picLocks noChangeAspect="1"/>
          </p:cNvPicPr>
          <p:nvPr/>
        </p:nvPicPr>
        <p:blipFill>
          <a:blip r:embed="rId2"/>
          <a:stretch>
            <a:fillRect/>
          </a:stretch>
        </p:blipFill>
        <p:spPr>
          <a:xfrm>
            <a:off x="5191125" y="1361281"/>
            <a:ext cx="6267450" cy="4448174"/>
          </a:xfrm>
          <a:prstGeom prst="rect">
            <a:avLst/>
          </a:prstGeom>
          <a:ln>
            <a:noFill/>
          </a:ln>
          <a:effectLst>
            <a:softEdge rad="112500"/>
          </a:effectLst>
        </p:spPr>
      </p:pic>
    </p:spTree>
    <p:extLst>
      <p:ext uri="{BB962C8B-B14F-4D97-AF65-F5344CB8AC3E}">
        <p14:creationId xmlns:p14="http://schemas.microsoft.com/office/powerpoint/2010/main" val="1781841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9C873-CDAC-4D76-9056-F259E8B53432}"/>
              </a:ext>
            </a:extLst>
          </p:cNvPr>
          <p:cNvSpPr>
            <a:spLocks noGrp="1"/>
          </p:cNvSpPr>
          <p:nvPr>
            <p:ph type="title"/>
          </p:nvPr>
        </p:nvSpPr>
        <p:spPr/>
        <p:txBody>
          <a:bodyPr/>
          <a:lstStyle/>
          <a:p>
            <a:r>
              <a:rPr lang="en-IN" sz="1800" b="1" i="0" u="none" strike="noStrike" baseline="0" dirty="0">
                <a:latin typeface="TimesNewRomanPS-BoldMT"/>
              </a:rPr>
              <a:t>Mentor Activity Diagram</a:t>
            </a:r>
            <a:endParaRPr lang="en-IN" dirty="0"/>
          </a:p>
        </p:txBody>
      </p:sp>
      <p:pic>
        <p:nvPicPr>
          <p:cNvPr id="5" name="Content Placeholder 4">
            <a:extLst>
              <a:ext uri="{FF2B5EF4-FFF2-40B4-BE49-F238E27FC236}">
                <a16:creationId xmlns:a16="http://schemas.microsoft.com/office/drawing/2014/main" id="{296B30E1-0FA1-4A97-A713-4539D526F4E8}"/>
              </a:ext>
            </a:extLst>
          </p:cNvPr>
          <p:cNvPicPr>
            <a:picLocks noGrp="1" noChangeAspect="1"/>
          </p:cNvPicPr>
          <p:nvPr>
            <p:ph idx="1"/>
          </p:nvPr>
        </p:nvPicPr>
        <p:blipFill>
          <a:blip r:embed="rId2"/>
          <a:stretch>
            <a:fillRect/>
          </a:stretch>
        </p:blipFill>
        <p:spPr>
          <a:xfrm>
            <a:off x="2257425" y="2102982"/>
            <a:ext cx="7867650" cy="3015574"/>
          </a:xfrm>
        </p:spPr>
      </p:pic>
    </p:spTree>
    <p:extLst>
      <p:ext uri="{BB962C8B-B14F-4D97-AF65-F5344CB8AC3E}">
        <p14:creationId xmlns:p14="http://schemas.microsoft.com/office/powerpoint/2010/main" val="197890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9917-5EAA-42B7-BE6B-C787A3217FB5}"/>
              </a:ext>
            </a:extLst>
          </p:cNvPr>
          <p:cNvSpPr>
            <a:spLocks noGrp="1"/>
          </p:cNvSpPr>
          <p:nvPr>
            <p:ph type="title"/>
          </p:nvPr>
        </p:nvSpPr>
        <p:spPr>
          <a:xfrm>
            <a:off x="838200" y="317500"/>
            <a:ext cx="10515600" cy="1325563"/>
          </a:xfrm>
        </p:spPr>
        <p:txBody>
          <a:bodyPr>
            <a:normAutofit/>
          </a:bodyPr>
          <a:lstStyle/>
          <a:p>
            <a:pPr algn="ctr"/>
            <a:r>
              <a:rPr lang="en-IN" sz="3200" b="1" i="0" u="none" strike="noStrike" baseline="0" dirty="0">
                <a:latin typeface="TimesNewRomanPS-BoldMT"/>
              </a:rPr>
              <a:t>Introduction</a:t>
            </a:r>
            <a:endParaRPr lang="en-IN" sz="3200" dirty="0"/>
          </a:p>
        </p:txBody>
      </p:sp>
      <p:sp>
        <p:nvSpPr>
          <p:cNvPr id="3" name="Content Placeholder 2">
            <a:extLst>
              <a:ext uri="{FF2B5EF4-FFF2-40B4-BE49-F238E27FC236}">
                <a16:creationId xmlns:a16="http://schemas.microsoft.com/office/drawing/2014/main" id="{DB68287B-6164-4AC2-AD2D-E79B9C5E96E9}"/>
              </a:ext>
            </a:extLst>
          </p:cNvPr>
          <p:cNvSpPr>
            <a:spLocks noGrp="1"/>
          </p:cNvSpPr>
          <p:nvPr>
            <p:ph idx="1"/>
          </p:nvPr>
        </p:nvSpPr>
        <p:spPr>
          <a:xfrm>
            <a:off x="736600" y="2266950"/>
            <a:ext cx="10515600" cy="4191000"/>
          </a:xfrm>
        </p:spPr>
        <p:txBody>
          <a:bodyPr>
            <a:normAutofit/>
          </a:bodyPr>
          <a:lstStyle/>
          <a:p>
            <a:pPr marL="0" indent="0" algn="just">
              <a:buNone/>
            </a:pPr>
            <a:r>
              <a:rPr lang="en-US" sz="1800" dirty="0"/>
              <a:t>The system mainly consists of SMGS Online system containing application server and web server. SMGS interacts with the database to get student and mentor information. Secondary information like courses and queries are stored in the database.</a:t>
            </a:r>
          </a:p>
          <a:p>
            <a:pPr marL="0" indent="0" algn="just">
              <a:buNone/>
            </a:pPr>
            <a:r>
              <a:rPr lang="en-US" sz="1800" b="0" i="0" u="none" strike="noStrike" baseline="0" dirty="0">
                <a:solidFill>
                  <a:srgbClr val="000000"/>
                </a:solidFill>
                <a:latin typeface="Times New Roman" panose="02020603050405020304" pitchFamily="18" charset="0"/>
              </a:rPr>
              <a:t>The “Student - Mentor Guidance System” is a web-based application that helps people to gather and analyze data related to students and mentors and efficiently assigns students to the mentors depending upon the total number of students and available mentors. The application provides functionality to maintain relationships between the two. Users can provide their details as well as course enrolled information using the web portal. This information will act as the basis for the assignment process. All system information is maintained in a database. The application interacts with the MySQL database and performs insertion, update as well as deletion as directed by the user.</a:t>
            </a:r>
            <a:endParaRPr lang="en-IN" sz="1800" dirty="0"/>
          </a:p>
          <a:p>
            <a:pPr marL="0" indent="0" algn="just">
              <a:buNone/>
            </a:pPr>
            <a:endParaRPr lang="en-IN" sz="1800" b="0" i="0" u="none" strike="noStrike" baseline="0" dirty="0">
              <a:latin typeface="TimesNewRomanPSMT"/>
            </a:endParaRPr>
          </a:p>
          <a:p>
            <a:pPr marL="0" indent="0" algn="l">
              <a:buNone/>
            </a:pPr>
            <a:endParaRPr lang="en-IN" sz="1800" dirty="0">
              <a:latin typeface="TimesNewRomanPSMT"/>
            </a:endParaRPr>
          </a:p>
          <a:p>
            <a:pPr marL="0" indent="0" algn="l">
              <a:buNone/>
            </a:pPr>
            <a:endParaRPr lang="en-IN" sz="1800" b="0" i="0" u="none" strike="noStrike" baseline="0" dirty="0">
              <a:latin typeface="TimesNewRomanPSMT"/>
            </a:endParaRPr>
          </a:p>
          <a:p>
            <a:pPr marL="0" indent="0" algn="l">
              <a:buNone/>
            </a:pPr>
            <a:endParaRPr lang="en-IN" sz="1800" b="0" i="0" u="none" strike="noStrike" baseline="0" dirty="0">
              <a:latin typeface="TimesNewRomanPSMT"/>
            </a:endParaRPr>
          </a:p>
        </p:txBody>
      </p:sp>
    </p:spTree>
    <p:extLst>
      <p:ext uri="{BB962C8B-B14F-4D97-AF65-F5344CB8AC3E}">
        <p14:creationId xmlns:p14="http://schemas.microsoft.com/office/powerpoint/2010/main" val="3867096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8C31-FD35-4056-82D9-ADEFA6579577}"/>
              </a:ext>
            </a:extLst>
          </p:cNvPr>
          <p:cNvSpPr>
            <a:spLocks noGrp="1"/>
          </p:cNvSpPr>
          <p:nvPr>
            <p:ph type="title"/>
          </p:nvPr>
        </p:nvSpPr>
        <p:spPr/>
        <p:txBody>
          <a:bodyPr/>
          <a:lstStyle/>
          <a:p>
            <a:r>
              <a:rPr lang="en-IN" sz="1800" b="1" i="0" u="none" strike="noStrike" baseline="0" dirty="0">
                <a:latin typeface="TimesNewRomanPS-BoldMT"/>
              </a:rPr>
              <a:t>Student Activity Diagram</a:t>
            </a:r>
            <a:endParaRPr lang="en-IN" dirty="0"/>
          </a:p>
        </p:txBody>
      </p:sp>
      <p:pic>
        <p:nvPicPr>
          <p:cNvPr id="5" name="Picture 4">
            <a:extLst>
              <a:ext uri="{FF2B5EF4-FFF2-40B4-BE49-F238E27FC236}">
                <a16:creationId xmlns:a16="http://schemas.microsoft.com/office/drawing/2014/main" id="{A7A54E53-2A09-4438-85C8-AE5E9E9352C5}"/>
              </a:ext>
            </a:extLst>
          </p:cNvPr>
          <p:cNvPicPr>
            <a:picLocks noChangeAspect="1"/>
          </p:cNvPicPr>
          <p:nvPr/>
        </p:nvPicPr>
        <p:blipFill>
          <a:blip r:embed="rId2"/>
          <a:stretch>
            <a:fillRect/>
          </a:stretch>
        </p:blipFill>
        <p:spPr>
          <a:xfrm>
            <a:off x="3133725" y="1690688"/>
            <a:ext cx="6848475" cy="4486275"/>
          </a:xfrm>
          <a:prstGeom prst="rect">
            <a:avLst/>
          </a:prstGeom>
        </p:spPr>
      </p:pic>
    </p:spTree>
    <p:extLst>
      <p:ext uri="{BB962C8B-B14F-4D97-AF65-F5344CB8AC3E}">
        <p14:creationId xmlns:p14="http://schemas.microsoft.com/office/powerpoint/2010/main" val="2135060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CCC0-0060-44B3-8ABD-610489BE4709}"/>
              </a:ext>
            </a:extLst>
          </p:cNvPr>
          <p:cNvSpPr>
            <a:spLocks noGrp="1"/>
          </p:cNvSpPr>
          <p:nvPr>
            <p:ph type="title"/>
          </p:nvPr>
        </p:nvSpPr>
        <p:spPr>
          <a:xfrm>
            <a:off x="838200" y="541867"/>
            <a:ext cx="10515600" cy="742421"/>
          </a:xfrm>
        </p:spPr>
        <p:txBody>
          <a:bodyPr>
            <a:normAutofit/>
          </a:bodyPr>
          <a:lstStyle/>
          <a:p>
            <a:pPr marL="571500" indent="-571500">
              <a:buFont typeface="Wingdings" panose="05000000000000000000" pitchFamily="2" charset="2"/>
              <a:buChar char="Ø"/>
            </a:pPr>
            <a:r>
              <a:rPr lang="en-IN" sz="2800" b="1" i="0" u="none" strike="noStrike" baseline="0" dirty="0">
                <a:solidFill>
                  <a:srgbClr val="000000"/>
                </a:solidFill>
              </a:rPr>
              <a:t>User Interface : </a:t>
            </a:r>
            <a:endParaRPr lang="en-IN" sz="2800" b="1" dirty="0"/>
          </a:p>
        </p:txBody>
      </p:sp>
      <p:pic>
        <p:nvPicPr>
          <p:cNvPr id="5" name="Content Placeholder 4">
            <a:extLst>
              <a:ext uri="{FF2B5EF4-FFF2-40B4-BE49-F238E27FC236}">
                <a16:creationId xmlns:a16="http://schemas.microsoft.com/office/drawing/2014/main" id="{8CF9E24A-B0DB-4730-B1DC-E8057834CD0A}"/>
              </a:ext>
            </a:extLst>
          </p:cNvPr>
          <p:cNvPicPr>
            <a:picLocks noGrp="1" noChangeAspect="1"/>
          </p:cNvPicPr>
          <p:nvPr>
            <p:ph idx="1"/>
          </p:nvPr>
        </p:nvPicPr>
        <p:blipFill>
          <a:blip r:embed="rId2"/>
          <a:stretch>
            <a:fillRect/>
          </a:stretch>
        </p:blipFill>
        <p:spPr>
          <a:xfrm>
            <a:off x="923925" y="1341949"/>
            <a:ext cx="10429875" cy="2663508"/>
          </a:xfrm>
        </p:spPr>
      </p:pic>
      <p:pic>
        <p:nvPicPr>
          <p:cNvPr id="6" name="Picture 5">
            <a:extLst>
              <a:ext uri="{FF2B5EF4-FFF2-40B4-BE49-F238E27FC236}">
                <a16:creationId xmlns:a16="http://schemas.microsoft.com/office/drawing/2014/main" id="{4C864EC0-0F17-440D-96AE-2CE60C18D6CD}"/>
              </a:ext>
            </a:extLst>
          </p:cNvPr>
          <p:cNvPicPr>
            <a:picLocks noChangeAspect="1"/>
          </p:cNvPicPr>
          <p:nvPr/>
        </p:nvPicPr>
        <p:blipFill>
          <a:blip r:embed="rId3"/>
          <a:stretch>
            <a:fillRect/>
          </a:stretch>
        </p:blipFill>
        <p:spPr>
          <a:xfrm>
            <a:off x="923925" y="3624457"/>
            <a:ext cx="10429875" cy="3136510"/>
          </a:xfrm>
          <a:prstGeom prst="rect">
            <a:avLst/>
          </a:prstGeom>
        </p:spPr>
      </p:pic>
    </p:spTree>
    <p:extLst>
      <p:ext uri="{BB962C8B-B14F-4D97-AF65-F5344CB8AC3E}">
        <p14:creationId xmlns:p14="http://schemas.microsoft.com/office/powerpoint/2010/main" val="1664930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318C-93A0-4E99-82B7-9F9C07BEBD0A}"/>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IN" sz="2800" b="1" i="0" u="none" strike="noStrike" baseline="0" dirty="0">
                <a:solidFill>
                  <a:srgbClr val="000000"/>
                </a:solidFill>
                <a:latin typeface="Times New Roman" panose="02020603050405020304" pitchFamily="18" charset="0"/>
              </a:rPr>
              <a:t>Login Page :</a:t>
            </a:r>
            <a:endParaRPr lang="en-IN" sz="2800" dirty="0"/>
          </a:p>
        </p:txBody>
      </p:sp>
      <p:pic>
        <p:nvPicPr>
          <p:cNvPr id="5" name="Picture 4">
            <a:extLst>
              <a:ext uri="{FF2B5EF4-FFF2-40B4-BE49-F238E27FC236}">
                <a16:creationId xmlns:a16="http://schemas.microsoft.com/office/drawing/2014/main" id="{7BC94392-1851-47F6-A84C-7CEB2799BF6C}"/>
              </a:ext>
            </a:extLst>
          </p:cNvPr>
          <p:cNvPicPr>
            <a:picLocks noChangeAspect="1"/>
          </p:cNvPicPr>
          <p:nvPr/>
        </p:nvPicPr>
        <p:blipFill>
          <a:blip r:embed="rId2"/>
          <a:stretch>
            <a:fillRect/>
          </a:stretch>
        </p:blipFill>
        <p:spPr>
          <a:xfrm>
            <a:off x="838200" y="2080908"/>
            <a:ext cx="10515600" cy="4143983"/>
          </a:xfrm>
          <a:prstGeom prst="rect">
            <a:avLst/>
          </a:prstGeom>
        </p:spPr>
      </p:pic>
    </p:spTree>
    <p:extLst>
      <p:ext uri="{BB962C8B-B14F-4D97-AF65-F5344CB8AC3E}">
        <p14:creationId xmlns:p14="http://schemas.microsoft.com/office/powerpoint/2010/main" val="706981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E5C9-93DB-448B-9010-33640B3AD6C2}"/>
              </a:ext>
            </a:extLst>
          </p:cNvPr>
          <p:cNvSpPr>
            <a:spLocks noGrp="1"/>
          </p:cNvSpPr>
          <p:nvPr>
            <p:ph type="title"/>
          </p:nvPr>
        </p:nvSpPr>
        <p:spPr>
          <a:xfrm>
            <a:off x="838200" y="317500"/>
            <a:ext cx="10515600" cy="1325563"/>
          </a:xfrm>
        </p:spPr>
        <p:txBody>
          <a:bodyPr>
            <a:normAutofit/>
          </a:bodyPr>
          <a:lstStyle/>
          <a:p>
            <a:pPr marL="285750" indent="-285750">
              <a:buFont typeface="Wingdings" panose="05000000000000000000" pitchFamily="2" charset="2"/>
              <a:buChar char="Ø"/>
            </a:pPr>
            <a:r>
              <a:rPr lang="en-IN" sz="2800" b="1" i="0" u="none" strike="noStrike" baseline="0" dirty="0">
                <a:solidFill>
                  <a:srgbClr val="000000"/>
                </a:solidFill>
                <a:latin typeface="Times New Roman" panose="02020603050405020304" pitchFamily="18" charset="0"/>
              </a:rPr>
              <a:t>Student Registration :</a:t>
            </a:r>
            <a:endParaRPr lang="en-IN" sz="2800" dirty="0"/>
          </a:p>
        </p:txBody>
      </p:sp>
      <p:pic>
        <p:nvPicPr>
          <p:cNvPr id="5" name="Content Placeholder 4">
            <a:extLst>
              <a:ext uri="{FF2B5EF4-FFF2-40B4-BE49-F238E27FC236}">
                <a16:creationId xmlns:a16="http://schemas.microsoft.com/office/drawing/2014/main" id="{E1970FF8-0B51-447A-86C2-0FA2C9F40BD5}"/>
              </a:ext>
            </a:extLst>
          </p:cNvPr>
          <p:cNvPicPr>
            <a:picLocks noGrp="1" noChangeAspect="1"/>
          </p:cNvPicPr>
          <p:nvPr>
            <p:ph idx="1"/>
          </p:nvPr>
        </p:nvPicPr>
        <p:blipFill>
          <a:blip r:embed="rId2"/>
          <a:stretch>
            <a:fillRect/>
          </a:stretch>
        </p:blipFill>
        <p:spPr>
          <a:xfrm>
            <a:off x="838201" y="1352551"/>
            <a:ext cx="10515600" cy="5314950"/>
          </a:xfrm>
        </p:spPr>
      </p:pic>
    </p:spTree>
    <p:extLst>
      <p:ext uri="{BB962C8B-B14F-4D97-AF65-F5344CB8AC3E}">
        <p14:creationId xmlns:p14="http://schemas.microsoft.com/office/powerpoint/2010/main" val="215494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B6C8-959F-4859-A343-B463461E799C}"/>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IN" sz="2800" b="1" i="0" u="none" strike="noStrike" baseline="0" dirty="0">
                <a:solidFill>
                  <a:srgbClr val="000000"/>
                </a:solidFill>
                <a:latin typeface="Times New Roman" panose="02020603050405020304" pitchFamily="18" charset="0"/>
              </a:rPr>
              <a:t>Student Home Page :</a:t>
            </a:r>
            <a:endParaRPr lang="en-IN" sz="2800" dirty="0"/>
          </a:p>
        </p:txBody>
      </p:sp>
      <p:pic>
        <p:nvPicPr>
          <p:cNvPr id="5" name="Picture 4">
            <a:extLst>
              <a:ext uri="{FF2B5EF4-FFF2-40B4-BE49-F238E27FC236}">
                <a16:creationId xmlns:a16="http://schemas.microsoft.com/office/drawing/2014/main" id="{087B1231-E986-4E8F-8CD7-AAF18116B825}"/>
              </a:ext>
            </a:extLst>
          </p:cNvPr>
          <p:cNvPicPr>
            <a:picLocks noChangeAspect="1"/>
          </p:cNvPicPr>
          <p:nvPr/>
        </p:nvPicPr>
        <p:blipFill>
          <a:blip r:embed="rId2"/>
          <a:stretch>
            <a:fillRect/>
          </a:stretch>
        </p:blipFill>
        <p:spPr>
          <a:xfrm>
            <a:off x="838199" y="1571625"/>
            <a:ext cx="10515599" cy="4921250"/>
          </a:xfrm>
          <a:prstGeom prst="rect">
            <a:avLst/>
          </a:prstGeom>
        </p:spPr>
      </p:pic>
    </p:spTree>
    <p:extLst>
      <p:ext uri="{BB962C8B-B14F-4D97-AF65-F5344CB8AC3E}">
        <p14:creationId xmlns:p14="http://schemas.microsoft.com/office/powerpoint/2010/main" val="1061925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9647-C94F-41E2-8A38-24F43462779E}"/>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IN" sz="2800" b="1" i="0" u="none" strike="noStrike" baseline="0" dirty="0">
                <a:solidFill>
                  <a:srgbClr val="000000"/>
                </a:solidFill>
                <a:latin typeface="Times New Roman" panose="02020603050405020304" pitchFamily="18" charset="0"/>
              </a:rPr>
              <a:t>Mentor Assign:</a:t>
            </a:r>
            <a:endParaRPr lang="en-IN" sz="2800" dirty="0"/>
          </a:p>
        </p:txBody>
      </p:sp>
      <p:pic>
        <p:nvPicPr>
          <p:cNvPr id="6" name="Content Placeholder 5">
            <a:extLst>
              <a:ext uri="{FF2B5EF4-FFF2-40B4-BE49-F238E27FC236}">
                <a16:creationId xmlns:a16="http://schemas.microsoft.com/office/drawing/2014/main" id="{8F2A389E-D254-478B-B135-0A3E4CFCD7DF}"/>
              </a:ext>
            </a:extLst>
          </p:cNvPr>
          <p:cNvPicPr>
            <a:picLocks noGrp="1" noChangeAspect="1"/>
          </p:cNvPicPr>
          <p:nvPr>
            <p:ph idx="1"/>
          </p:nvPr>
        </p:nvPicPr>
        <p:blipFill>
          <a:blip r:embed="rId2"/>
          <a:stretch>
            <a:fillRect/>
          </a:stretch>
        </p:blipFill>
        <p:spPr>
          <a:xfrm>
            <a:off x="838200" y="1871663"/>
            <a:ext cx="10515599" cy="4305300"/>
          </a:xfrm>
        </p:spPr>
      </p:pic>
    </p:spTree>
    <p:extLst>
      <p:ext uri="{BB962C8B-B14F-4D97-AF65-F5344CB8AC3E}">
        <p14:creationId xmlns:p14="http://schemas.microsoft.com/office/powerpoint/2010/main" val="210651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98CFB-EFB9-4DC9-A3BF-09010780A2E0}"/>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US" sz="2800" b="1" dirty="0"/>
              <a:t>Mentor Details :</a:t>
            </a:r>
            <a:endParaRPr lang="en-IN" sz="2800" b="1" dirty="0"/>
          </a:p>
        </p:txBody>
      </p:sp>
      <p:pic>
        <p:nvPicPr>
          <p:cNvPr id="5" name="Picture 4">
            <a:extLst>
              <a:ext uri="{FF2B5EF4-FFF2-40B4-BE49-F238E27FC236}">
                <a16:creationId xmlns:a16="http://schemas.microsoft.com/office/drawing/2014/main" id="{BC90A976-1B5A-4907-ADFB-C6A641A38101}"/>
              </a:ext>
            </a:extLst>
          </p:cNvPr>
          <p:cNvPicPr>
            <a:picLocks noChangeAspect="1"/>
          </p:cNvPicPr>
          <p:nvPr/>
        </p:nvPicPr>
        <p:blipFill>
          <a:blip r:embed="rId2"/>
          <a:stretch>
            <a:fillRect/>
          </a:stretch>
        </p:blipFill>
        <p:spPr>
          <a:xfrm>
            <a:off x="838200" y="1834621"/>
            <a:ext cx="10515600" cy="4357991"/>
          </a:xfrm>
          <a:prstGeom prst="rect">
            <a:avLst/>
          </a:prstGeom>
        </p:spPr>
      </p:pic>
    </p:spTree>
    <p:extLst>
      <p:ext uri="{BB962C8B-B14F-4D97-AF65-F5344CB8AC3E}">
        <p14:creationId xmlns:p14="http://schemas.microsoft.com/office/powerpoint/2010/main" val="2615395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AAC97-5F77-48CF-BB87-936653C85616}"/>
              </a:ext>
            </a:extLst>
          </p:cNvPr>
          <p:cNvSpPr>
            <a:spLocks noGrp="1"/>
          </p:cNvSpPr>
          <p:nvPr>
            <p:ph type="title"/>
          </p:nvPr>
        </p:nvSpPr>
        <p:spPr/>
        <p:txBody>
          <a:bodyPr>
            <a:normAutofit/>
          </a:bodyPr>
          <a:lstStyle/>
          <a:p>
            <a:pPr marL="285750" indent="-285750">
              <a:buFont typeface="Wingdings" panose="05000000000000000000" pitchFamily="2" charset="2"/>
              <a:buChar char="Ø"/>
            </a:pPr>
            <a:r>
              <a:rPr lang="en-IN" sz="2800" b="1" i="0" u="none" strike="noStrike" baseline="0" dirty="0">
                <a:solidFill>
                  <a:srgbClr val="000000"/>
                </a:solidFill>
                <a:latin typeface="Times New Roman" panose="02020603050405020304" pitchFamily="18" charset="0"/>
              </a:rPr>
              <a:t>Course Information :</a:t>
            </a:r>
            <a:endParaRPr lang="en-IN" sz="2800" dirty="0"/>
          </a:p>
        </p:txBody>
      </p:sp>
      <p:pic>
        <p:nvPicPr>
          <p:cNvPr id="5" name="Content Placeholder 4">
            <a:extLst>
              <a:ext uri="{FF2B5EF4-FFF2-40B4-BE49-F238E27FC236}">
                <a16:creationId xmlns:a16="http://schemas.microsoft.com/office/drawing/2014/main" id="{B38DAE24-5B0B-4A5B-BB42-938E004F757C}"/>
              </a:ext>
            </a:extLst>
          </p:cNvPr>
          <p:cNvPicPr>
            <a:picLocks noGrp="1" noChangeAspect="1"/>
          </p:cNvPicPr>
          <p:nvPr>
            <p:ph idx="1"/>
          </p:nvPr>
        </p:nvPicPr>
        <p:blipFill>
          <a:blip r:embed="rId2"/>
          <a:stretch>
            <a:fillRect/>
          </a:stretch>
        </p:blipFill>
        <p:spPr>
          <a:xfrm>
            <a:off x="838200" y="1825625"/>
            <a:ext cx="10515599" cy="4351338"/>
          </a:xfrm>
        </p:spPr>
      </p:pic>
    </p:spTree>
    <p:extLst>
      <p:ext uri="{BB962C8B-B14F-4D97-AF65-F5344CB8AC3E}">
        <p14:creationId xmlns:p14="http://schemas.microsoft.com/office/powerpoint/2010/main" val="5838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92BC-2EF5-4EBE-8912-1CBAE9D5F372}"/>
              </a:ext>
            </a:extLst>
          </p:cNvPr>
          <p:cNvSpPr>
            <a:spLocks noGrp="1"/>
          </p:cNvSpPr>
          <p:nvPr>
            <p:ph type="title"/>
          </p:nvPr>
        </p:nvSpPr>
        <p:spPr/>
        <p:txBody>
          <a:bodyPr/>
          <a:lstStyle/>
          <a:p>
            <a:pPr marL="285750" indent="-285750">
              <a:buFont typeface="Wingdings" panose="05000000000000000000" pitchFamily="2" charset="2"/>
              <a:buChar char="Ø"/>
            </a:pPr>
            <a:r>
              <a:rPr lang="en-IN" sz="1800" b="1" i="0" u="none" strike="noStrike" baseline="0" dirty="0">
                <a:solidFill>
                  <a:srgbClr val="000000"/>
                </a:solidFill>
                <a:latin typeface="Times New Roman" panose="02020603050405020304" pitchFamily="18" charset="0"/>
              </a:rPr>
              <a:t>Course Information </a:t>
            </a:r>
            <a:endParaRPr lang="en-IN" dirty="0"/>
          </a:p>
        </p:txBody>
      </p:sp>
      <p:pic>
        <p:nvPicPr>
          <p:cNvPr id="5" name="Picture 4">
            <a:extLst>
              <a:ext uri="{FF2B5EF4-FFF2-40B4-BE49-F238E27FC236}">
                <a16:creationId xmlns:a16="http://schemas.microsoft.com/office/drawing/2014/main" id="{D5364BC6-3587-4685-9477-9834D7B2D6CE}"/>
              </a:ext>
            </a:extLst>
          </p:cNvPr>
          <p:cNvPicPr>
            <a:picLocks noChangeAspect="1"/>
          </p:cNvPicPr>
          <p:nvPr/>
        </p:nvPicPr>
        <p:blipFill>
          <a:blip r:embed="rId2"/>
          <a:stretch>
            <a:fillRect/>
          </a:stretch>
        </p:blipFill>
        <p:spPr>
          <a:xfrm>
            <a:off x="838200" y="1581151"/>
            <a:ext cx="10839450" cy="4817488"/>
          </a:xfrm>
          <a:prstGeom prst="rect">
            <a:avLst/>
          </a:prstGeom>
        </p:spPr>
      </p:pic>
    </p:spTree>
    <p:extLst>
      <p:ext uri="{BB962C8B-B14F-4D97-AF65-F5344CB8AC3E}">
        <p14:creationId xmlns:p14="http://schemas.microsoft.com/office/powerpoint/2010/main" val="1394491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AF98-2CE8-4AE0-B6A6-7D0685C8C9B5}"/>
              </a:ext>
            </a:extLst>
          </p:cNvPr>
          <p:cNvSpPr>
            <a:spLocks noGrp="1"/>
          </p:cNvSpPr>
          <p:nvPr>
            <p:ph type="title"/>
          </p:nvPr>
        </p:nvSpPr>
        <p:spPr>
          <a:xfrm>
            <a:off x="1028700" y="365125"/>
            <a:ext cx="10325100" cy="1625600"/>
          </a:xfrm>
        </p:spPr>
        <p:txBody>
          <a:bodyPr>
            <a:normAutofit/>
          </a:bodyPr>
          <a:lstStyle/>
          <a:p>
            <a:pPr marL="285750" indent="-285750">
              <a:buFont typeface="Wingdings" panose="05000000000000000000" pitchFamily="2" charset="2"/>
              <a:buChar char="Ø"/>
            </a:pPr>
            <a:r>
              <a:rPr lang="en-IN" sz="2700" b="1" i="0" u="none" strike="noStrike" baseline="0" dirty="0">
                <a:solidFill>
                  <a:srgbClr val="000000"/>
                </a:solidFill>
              </a:rPr>
              <a:t>Certificate </a:t>
            </a:r>
            <a:br>
              <a:rPr lang="en-IN" sz="1800" b="0" i="0" u="none" strike="noStrike" baseline="0" dirty="0">
                <a:solidFill>
                  <a:srgbClr val="000000"/>
                </a:solidFill>
              </a:rPr>
            </a:br>
            <a:br>
              <a:rPr lang="en-IN" sz="1800" b="0" i="0" u="none" strike="noStrike" baseline="0" dirty="0">
                <a:solidFill>
                  <a:srgbClr val="000000"/>
                </a:solidFill>
              </a:rPr>
            </a:br>
            <a:endParaRPr lang="en-IN" dirty="0"/>
          </a:p>
        </p:txBody>
      </p:sp>
      <p:pic>
        <p:nvPicPr>
          <p:cNvPr id="5" name="Content Placeholder 4">
            <a:extLst>
              <a:ext uri="{FF2B5EF4-FFF2-40B4-BE49-F238E27FC236}">
                <a16:creationId xmlns:a16="http://schemas.microsoft.com/office/drawing/2014/main" id="{0834274D-54D3-401A-B4A9-691FFF6B45CB}"/>
              </a:ext>
            </a:extLst>
          </p:cNvPr>
          <p:cNvPicPr>
            <a:picLocks noGrp="1" noChangeAspect="1"/>
          </p:cNvPicPr>
          <p:nvPr>
            <p:ph idx="1"/>
          </p:nvPr>
        </p:nvPicPr>
        <p:blipFill>
          <a:blip r:embed="rId2"/>
          <a:stretch>
            <a:fillRect/>
          </a:stretch>
        </p:blipFill>
        <p:spPr>
          <a:xfrm>
            <a:off x="962025" y="1663699"/>
            <a:ext cx="10391775" cy="4899025"/>
          </a:xfrm>
        </p:spPr>
      </p:pic>
    </p:spTree>
    <p:extLst>
      <p:ext uri="{BB962C8B-B14F-4D97-AF65-F5344CB8AC3E}">
        <p14:creationId xmlns:p14="http://schemas.microsoft.com/office/powerpoint/2010/main" val="2084580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927A-3672-41BB-BEE3-642B42B4FAFB}"/>
              </a:ext>
            </a:extLst>
          </p:cNvPr>
          <p:cNvSpPr>
            <a:spLocks noGrp="1"/>
          </p:cNvSpPr>
          <p:nvPr>
            <p:ph type="title"/>
          </p:nvPr>
        </p:nvSpPr>
        <p:spPr/>
        <p:txBody>
          <a:bodyPr/>
          <a:lstStyle/>
          <a:p>
            <a:pPr algn="ctr"/>
            <a:r>
              <a:rPr lang="en-IN" sz="1800" b="1" i="0" u="none" strike="noStrike" baseline="0" dirty="0">
                <a:latin typeface="TimesNewRomanPS-BoldMT"/>
              </a:rPr>
              <a:t>Project Description</a:t>
            </a:r>
            <a:endParaRPr lang="en-IN" dirty="0"/>
          </a:p>
        </p:txBody>
      </p:sp>
      <p:sp>
        <p:nvSpPr>
          <p:cNvPr id="3" name="Content Placeholder 2">
            <a:extLst>
              <a:ext uri="{FF2B5EF4-FFF2-40B4-BE49-F238E27FC236}">
                <a16:creationId xmlns:a16="http://schemas.microsoft.com/office/drawing/2014/main" id="{75D0AA1E-DC90-4EB2-98D8-96C7908FB186}"/>
              </a:ext>
            </a:extLst>
          </p:cNvPr>
          <p:cNvSpPr>
            <a:spLocks noGrp="1"/>
          </p:cNvSpPr>
          <p:nvPr>
            <p:ph idx="1"/>
          </p:nvPr>
        </p:nvSpPr>
        <p:spPr/>
        <p:txBody>
          <a:bodyPr/>
          <a:lstStyle/>
          <a:p>
            <a:pPr>
              <a:buFont typeface="Wingdings" panose="05000000000000000000" pitchFamily="2" charset="2"/>
              <a:buChar char="Ø"/>
            </a:pPr>
            <a:r>
              <a:rPr lang="en-IN" sz="1800" b="1" i="0" u="none" strike="noStrike" baseline="0" dirty="0">
                <a:latin typeface="TimesNewRomanPS-BoldMT"/>
              </a:rPr>
              <a:t>Technology Stack</a:t>
            </a:r>
          </a:p>
          <a:p>
            <a:pPr>
              <a:buFont typeface="Wingdings" panose="05000000000000000000" pitchFamily="2" charset="2"/>
              <a:buChar char="Ø"/>
            </a:pPr>
            <a:r>
              <a:rPr lang="en-IN" sz="1800" b="1" i="0" u="none" strike="noStrike" baseline="0" dirty="0">
                <a:latin typeface="TimesNewRomanPS-BoldMT"/>
              </a:rPr>
              <a:t>Backend</a:t>
            </a:r>
            <a:endParaRPr lang="en-IN" dirty="0"/>
          </a:p>
        </p:txBody>
      </p:sp>
      <p:graphicFrame>
        <p:nvGraphicFramePr>
          <p:cNvPr id="4" name="Table 4">
            <a:extLst>
              <a:ext uri="{FF2B5EF4-FFF2-40B4-BE49-F238E27FC236}">
                <a16:creationId xmlns:a16="http://schemas.microsoft.com/office/drawing/2014/main" id="{A6FCBB3B-F2C2-424B-8C8A-7B1494EDC366}"/>
              </a:ext>
            </a:extLst>
          </p:cNvPr>
          <p:cNvGraphicFramePr>
            <a:graphicFrameLocks noGrp="1"/>
          </p:cNvGraphicFramePr>
          <p:nvPr>
            <p:extLst>
              <p:ext uri="{D42A27DB-BD31-4B8C-83A1-F6EECF244321}">
                <p14:modId xmlns:p14="http://schemas.microsoft.com/office/powerpoint/2010/main" val="1190035426"/>
              </p:ext>
            </p:extLst>
          </p:nvPr>
        </p:nvGraphicFramePr>
        <p:xfrm>
          <a:off x="2099377" y="3407343"/>
          <a:ext cx="8128000" cy="219621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95325784"/>
                    </a:ext>
                  </a:extLst>
                </a:gridCol>
                <a:gridCol w="4064000">
                  <a:extLst>
                    <a:ext uri="{9D8B030D-6E8A-4147-A177-3AD203B41FA5}">
                      <a16:colId xmlns:a16="http://schemas.microsoft.com/office/drawing/2014/main" val="992230596"/>
                    </a:ext>
                  </a:extLst>
                </a:gridCol>
              </a:tblGrid>
              <a:tr h="366036">
                <a:tc>
                  <a:txBody>
                    <a:bodyPr/>
                    <a:lstStyle/>
                    <a:p>
                      <a:endParaRPr lang="en-IN" dirty="0"/>
                    </a:p>
                  </a:txBody>
                  <a:tcPr/>
                </a:tc>
                <a:tc>
                  <a:txBody>
                    <a:bodyPr/>
                    <a:lstStyle/>
                    <a:p>
                      <a:endParaRPr lang="en-IN"/>
                    </a:p>
                  </a:txBody>
                  <a:tcPr/>
                </a:tc>
                <a:extLst>
                  <a:ext uri="{0D108BD9-81ED-4DB2-BD59-A6C34878D82A}">
                    <a16:rowId xmlns:a16="http://schemas.microsoft.com/office/drawing/2014/main" val="1002317899"/>
                  </a:ext>
                </a:extLst>
              </a:tr>
              <a:tr h="366036">
                <a:tc>
                  <a:txBody>
                    <a:bodyPr/>
                    <a:lstStyle/>
                    <a:p>
                      <a:endParaRPr lang="en-IN"/>
                    </a:p>
                  </a:txBody>
                  <a:tcPr/>
                </a:tc>
                <a:tc>
                  <a:txBody>
                    <a:bodyPr/>
                    <a:lstStyle/>
                    <a:p>
                      <a:endParaRPr lang="en-IN"/>
                    </a:p>
                  </a:txBody>
                  <a:tcPr/>
                </a:tc>
                <a:extLst>
                  <a:ext uri="{0D108BD9-81ED-4DB2-BD59-A6C34878D82A}">
                    <a16:rowId xmlns:a16="http://schemas.microsoft.com/office/drawing/2014/main" val="3169286208"/>
                  </a:ext>
                </a:extLst>
              </a:tr>
              <a:tr h="366036">
                <a:tc>
                  <a:txBody>
                    <a:bodyPr/>
                    <a:lstStyle/>
                    <a:p>
                      <a:endParaRPr lang="en-IN"/>
                    </a:p>
                  </a:txBody>
                  <a:tcPr/>
                </a:tc>
                <a:tc>
                  <a:txBody>
                    <a:bodyPr/>
                    <a:lstStyle/>
                    <a:p>
                      <a:endParaRPr lang="en-IN"/>
                    </a:p>
                  </a:txBody>
                  <a:tcPr/>
                </a:tc>
                <a:extLst>
                  <a:ext uri="{0D108BD9-81ED-4DB2-BD59-A6C34878D82A}">
                    <a16:rowId xmlns:a16="http://schemas.microsoft.com/office/drawing/2014/main" val="1330769790"/>
                  </a:ext>
                </a:extLst>
              </a:tr>
              <a:tr h="366036">
                <a:tc>
                  <a:txBody>
                    <a:bodyPr/>
                    <a:lstStyle/>
                    <a:p>
                      <a:endParaRPr lang="en-IN"/>
                    </a:p>
                  </a:txBody>
                  <a:tcPr/>
                </a:tc>
                <a:tc>
                  <a:txBody>
                    <a:bodyPr/>
                    <a:lstStyle/>
                    <a:p>
                      <a:endParaRPr lang="en-IN"/>
                    </a:p>
                  </a:txBody>
                  <a:tcPr/>
                </a:tc>
                <a:extLst>
                  <a:ext uri="{0D108BD9-81ED-4DB2-BD59-A6C34878D82A}">
                    <a16:rowId xmlns:a16="http://schemas.microsoft.com/office/drawing/2014/main" val="638796889"/>
                  </a:ext>
                </a:extLst>
              </a:tr>
              <a:tr h="366036">
                <a:tc>
                  <a:txBody>
                    <a:bodyPr/>
                    <a:lstStyle/>
                    <a:p>
                      <a:endParaRPr lang="en-IN"/>
                    </a:p>
                  </a:txBody>
                  <a:tcPr/>
                </a:tc>
                <a:tc>
                  <a:txBody>
                    <a:bodyPr/>
                    <a:lstStyle/>
                    <a:p>
                      <a:endParaRPr lang="en-IN"/>
                    </a:p>
                  </a:txBody>
                  <a:tcPr/>
                </a:tc>
                <a:extLst>
                  <a:ext uri="{0D108BD9-81ED-4DB2-BD59-A6C34878D82A}">
                    <a16:rowId xmlns:a16="http://schemas.microsoft.com/office/drawing/2014/main" val="743637776"/>
                  </a:ext>
                </a:extLst>
              </a:tr>
              <a:tr h="366036">
                <a:tc>
                  <a:txBody>
                    <a:bodyPr/>
                    <a:lstStyle/>
                    <a:p>
                      <a:endParaRPr lang="en-IN"/>
                    </a:p>
                  </a:txBody>
                  <a:tcPr/>
                </a:tc>
                <a:tc>
                  <a:txBody>
                    <a:bodyPr/>
                    <a:lstStyle/>
                    <a:p>
                      <a:endParaRPr lang="en-IN" dirty="0"/>
                    </a:p>
                  </a:txBody>
                  <a:tcPr/>
                </a:tc>
                <a:extLst>
                  <a:ext uri="{0D108BD9-81ED-4DB2-BD59-A6C34878D82A}">
                    <a16:rowId xmlns:a16="http://schemas.microsoft.com/office/drawing/2014/main" val="2535626604"/>
                  </a:ext>
                </a:extLst>
              </a:tr>
            </a:tbl>
          </a:graphicData>
        </a:graphic>
      </p:graphicFrame>
      <p:graphicFrame>
        <p:nvGraphicFramePr>
          <p:cNvPr id="5" name="Table 4">
            <a:extLst>
              <a:ext uri="{FF2B5EF4-FFF2-40B4-BE49-F238E27FC236}">
                <a16:creationId xmlns:a16="http://schemas.microsoft.com/office/drawing/2014/main" id="{EB3DA20F-07BD-4C0E-A0A9-0B54156FBA8F}"/>
              </a:ext>
            </a:extLst>
          </p:cNvPr>
          <p:cNvGraphicFramePr>
            <a:graphicFrameLocks noGrp="1"/>
          </p:cNvGraphicFramePr>
          <p:nvPr>
            <p:extLst>
              <p:ext uri="{D42A27DB-BD31-4B8C-83A1-F6EECF244321}">
                <p14:modId xmlns:p14="http://schemas.microsoft.com/office/powerpoint/2010/main" val="1980071708"/>
              </p:ext>
            </p:extLst>
          </p:nvPr>
        </p:nvGraphicFramePr>
        <p:xfrm>
          <a:off x="838200" y="3428999"/>
          <a:ext cx="10009472" cy="2196216"/>
        </p:xfrm>
        <a:graphic>
          <a:graphicData uri="http://schemas.openxmlformats.org/drawingml/2006/table">
            <a:tbl>
              <a:tblPr firstRow="1" firstCol="1" bandRow="1"/>
              <a:tblGrid>
                <a:gridCol w="4649876">
                  <a:extLst>
                    <a:ext uri="{9D8B030D-6E8A-4147-A177-3AD203B41FA5}">
                      <a16:colId xmlns:a16="http://schemas.microsoft.com/office/drawing/2014/main" val="3848455279"/>
                    </a:ext>
                  </a:extLst>
                </a:gridCol>
                <a:gridCol w="5359596">
                  <a:extLst>
                    <a:ext uri="{9D8B030D-6E8A-4147-A177-3AD203B41FA5}">
                      <a16:colId xmlns:a16="http://schemas.microsoft.com/office/drawing/2014/main" val="1129708916"/>
                    </a:ext>
                  </a:extLst>
                </a:gridCol>
              </a:tblGrid>
              <a:tr h="366036">
                <a:tc>
                  <a:txBody>
                    <a:bodyPr/>
                    <a:lstStyle/>
                    <a:p>
                      <a:pPr algn="ctr">
                        <a:lnSpc>
                          <a:spcPct val="107000"/>
                        </a:lnSpc>
                        <a:spcAft>
                          <a:spcPts val="800"/>
                        </a:spcAft>
                      </a:pPr>
                      <a:r>
                        <a:rPr lang="en-IN" sz="10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Category</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Technology Name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1833050"/>
                  </a:ext>
                </a:extLst>
              </a:tr>
              <a:tr h="366036">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Framework</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Spring Boot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4514700"/>
                  </a:ext>
                </a:extLst>
              </a:tr>
              <a:tr h="366036">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ORM Tool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Hibernate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888158"/>
                  </a:ext>
                </a:extLst>
              </a:tr>
              <a:tr h="366036">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Database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MySQL</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2966481"/>
                  </a:ext>
                </a:extLst>
              </a:tr>
              <a:tr h="366036">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Build Tool</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Maven</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9190511"/>
                  </a:ext>
                </a:extLst>
              </a:tr>
              <a:tr h="366036">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Language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Java</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337559"/>
                  </a:ext>
                </a:extLst>
              </a:tr>
            </a:tbl>
          </a:graphicData>
        </a:graphic>
      </p:graphicFrame>
    </p:spTree>
    <p:extLst>
      <p:ext uri="{BB962C8B-B14F-4D97-AF65-F5344CB8AC3E}">
        <p14:creationId xmlns:p14="http://schemas.microsoft.com/office/powerpoint/2010/main" val="381897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A1A2-885D-455B-8DAA-7CF173864627}"/>
              </a:ext>
            </a:extLst>
          </p:cNvPr>
          <p:cNvSpPr>
            <a:spLocks noGrp="1"/>
          </p:cNvSpPr>
          <p:nvPr>
            <p:ph type="title"/>
          </p:nvPr>
        </p:nvSpPr>
        <p:spPr/>
        <p:txBody>
          <a:bodyPr/>
          <a:lstStyle/>
          <a:p>
            <a:pPr marL="285750" indent="-285750">
              <a:buFont typeface="Wingdings" panose="05000000000000000000" pitchFamily="2" charset="2"/>
              <a:buChar char="Ø"/>
            </a:pPr>
            <a:r>
              <a:rPr lang="en-IN" sz="1800" b="1" i="0" u="none" strike="noStrike" baseline="0" dirty="0">
                <a:solidFill>
                  <a:srgbClr val="000000"/>
                </a:solidFill>
                <a:latin typeface="Times New Roman" panose="02020603050405020304" pitchFamily="18" charset="0"/>
              </a:rPr>
              <a:t>Batch Details </a:t>
            </a:r>
            <a:endParaRPr lang="en-IN" dirty="0"/>
          </a:p>
        </p:txBody>
      </p:sp>
      <p:pic>
        <p:nvPicPr>
          <p:cNvPr id="5" name="Picture 4">
            <a:extLst>
              <a:ext uri="{FF2B5EF4-FFF2-40B4-BE49-F238E27FC236}">
                <a16:creationId xmlns:a16="http://schemas.microsoft.com/office/drawing/2014/main" id="{A305098B-6A4C-4A79-9974-98A03CFD78BA}"/>
              </a:ext>
            </a:extLst>
          </p:cNvPr>
          <p:cNvPicPr>
            <a:picLocks noChangeAspect="1"/>
          </p:cNvPicPr>
          <p:nvPr/>
        </p:nvPicPr>
        <p:blipFill>
          <a:blip r:embed="rId2"/>
          <a:stretch>
            <a:fillRect/>
          </a:stretch>
        </p:blipFill>
        <p:spPr>
          <a:xfrm>
            <a:off x="981075" y="1738617"/>
            <a:ext cx="10582275" cy="4754258"/>
          </a:xfrm>
          <a:prstGeom prst="rect">
            <a:avLst/>
          </a:prstGeom>
        </p:spPr>
      </p:pic>
    </p:spTree>
    <p:extLst>
      <p:ext uri="{BB962C8B-B14F-4D97-AF65-F5344CB8AC3E}">
        <p14:creationId xmlns:p14="http://schemas.microsoft.com/office/powerpoint/2010/main" val="1444285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F528-208C-47D7-A19E-D53F70FA3FAA}"/>
              </a:ext>
            </a:extLst>
          </p:cNvPr>
          <p:cNvSpPr>
            <a:spLocks noGrp="1"/>
          </p:cNvSpPr>
          <p:nvPr>
            <p:ph type="title"/>
          </p:nvPr>
        </p:nvSpPr>
        <p:spPr>
          <a:xfrm>
            <a:off x="990600" y="247650"/>
            <a:ext cx="10515600" cy="1213998"/>
          </a:xfrm>
        </p:spPr>
        <p:txBody>
          <a:bodyPr>
            <a:normAutofit/>
          </a:bodyPr>
          <a:lstStyle/>
          <a:p>
            <a:pPr marL="285750" indent="-285750">
              <a:buFont typeface="Wingdings" panose="05000000000000000000" pitchFamily="2" charset="2"/>
              <a:buChar char="Ø"/>
            </a:pPr>
            <a:r>
              <a:rPr lang="en-IN" sz="1800" b="1" i="0" u="none" strike="noStrike" baseline="0" dirty="0">
                <a:solidFill>
                  <a:srgbClr val="000000"/>
                </a:solidFill>
                <a:latin typeface="Times New Roman" panose="02020603050405020304" pitchFamily="18" charset="0"/>
              </a:rPr>
              <a:t>Update Students Marks </a:t>
            </a:r>
            <a:br>
              <a:rPr lang="en-IN" sz="1800" b="0" i="0" u="none" strike="noStrike" baseline="0" dirty="0">
                <a:solidFill>
                  <a:srgbClr val="000000"/>
                </a:solidFill>
                <a:latin typeface="Times New Roman" panose="02020603050405020304" pitchFamily="18" charset="0"/>
              </a:rPr>
            </a:br>
            <a:br>
              <a:rPr lang="en-IN" sz="1800" b="0" i="0" u="none" strike="noStrike" baseline="0" dirty="0">
                <a:solidFill>
                  <a:srgbClr val="000000"/>
                </a:solidFill>
                <a:latin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36C0F8A2-7590-432D-B7B6-8BE41BB38E81}"/>
              </a:ext>
            </a:extLst>
          </p:cNvPr>
          <p:cNvPicPr>
            <a:picLocks noChangeAspect="1"/>
          </p:cNvPicPr>
          <p:nvPr/>
        </p:nvPicPr>
        <p:blipFill>
          <a:blip r:embed="rId2"/>
          <a:stretch>
            <a:fillRect/>
          </a:stretch>
        </p:blipFill>
        <p:spPr>
          <a:xfrm>
            <a:off x="990600" y="1461648"/>
            <a:ext cx="10515600" cy="4364477"/>
          </a:xfrm>
          <a:prstGeom prst="rect">
            <a:avLst/>
          </a:prstGeom>
        </p:spPr>
      </p:pic>
    </p:spTree>
    <p:extLst>
      <p:ext uri="{BB962C8B-B14F-4D97-AF65-F5344CB8AC3E}">
        <p14:creationId xmlns:p14="http://schemas.microsoft.com/office/powerpoint/2010/main" val="1991564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9448-57CE-4C80-8B95-26225DA85A83}"/>
              </a:ext>
            </a:extLst>
          </p:cNvPr>
          <p:cNvSpPr>
            <a:spLocks noGrp="1"/>
          </p:cNvSpPr>
          <p:nvPr>
            <p:ph type="title"/>
          </p:nvPr>
        </p:nvSpPr>
        <p:spPr/>
        <p:txBody>
          <a:bodyPr/>
          <a:lstStyle/>
          <a:p>
            <a:pPr marL="285750" indent="-285750">
              <a:buFont typeface="Wingdings" panose="05000000000000000000" pitchFamily="2" charset="2"/>
              <a:buChar char="Ø"/>
            </a:pPr>
            <a:r>
              <a:rPr lang="en-IN" sz="1800" b="1" i="0" u="none" strike="noStrike" baseline="0" dirty="0">
                <a:solidFill>
                  <a:srgbClr val="000000"/>
                </a:solidFill>
              </a:rPr>
              <a:t>About Us </a:t>
            </a:r>
            <a:endParaRPr lang="en-IN" b="1" dirty="0"/>
          </a:p>
        </p:txBody>
      </p:sp>
      <p:pic>
        <p:nvPicPr>
          <p:cNvPr id="5" name="Content Placeholder 4">
            <a:extLst>
              <a:ext uri="{FF2B5EF4-FFF2-40B4-BE49-F238E27FC236}">
                <a16:creationId xmlns:a16="http://schemas.microsoft.com/office/drawing/2014/main" id="{6D321567-B992-43ED-8F8C-7B7454250993}"/>
              </a:ext>
            </a:extLst>
          </p:cNvPr>
          <p:cNvPicPr>
            <a:picLocks noGrp="1" noChangeAspect="1"/>
          </p:cNvPicPr>
          <p:nvPr>
            <p:ph idx="1"/>
          </p:nvPr>
        </p:nvPicPr>
        <p:blipFill>
          <a:blip r:embed="rId2"/>
          <a:stretch>
            <a:fillRect/>
          </a:stretch>
        </p:blipFill>
        <p:spPr>
          <a:xfrm>
            <a:off x="838200" y="1825625"/>
            <a:ext cx="10515599" cy="4351338"/>
          </a:xfrm>
        </p:spPr>
      </p:pic>
    </p:spTree>
    <p:extLst>
      <p:ext uri="{BB962C8B-B14F-4D97-AF65-F5344CB8AC3E}">
        <p14:creationId xmlns:p14="http://schemas.microsoft.com/office/powerpoint/2010/main" val="2425878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C53D2-2B4D-439E-93FC-C00C7F28B7A6}"/>
              </a:ext>
            </a:extLst>
          </p:cNvPr>
          <p:cNvSpPr>
            <a:spLocks noGrp="1"/>
          </p:cNvSpPr>
          <p:nvPr>
            <p:ph type="title"/>
          </p:nvPr>
        </p:nvSpPr>
        <p:spPr>
          <a:xfrm>
            <a:off x="838200" y="770467"/>
            <a:ext cx="10515600" cy="920221"/>
          </a:xfrm>
        </p:spPr>
        <p:txBody>
          <a:bodyPr>
            <a:normAutofit/>
          </a:bodyPr>
          <a:lstStyle/>
          <a:p>
            <a:pPr marL="285750" indent="-285750">
              <a:buFont typeface="Wingdings" panose="05000000000000000000" pitchFamily="2" charset="2"/>
              <a:buChar char="Ø"/>
            </a:pPr>
            <a:r>
              <a:rPr lang="en-IN" sz="1800" b="1" i="0" u="none" strike="noStrike" baseline="0" dirty="0">
                <a:solidFill>
                  <a:srgbClr val="000000"/>
                </a:solidFill>
              </a:rPr>
              <a:t>Contact US :</a:t>
            </a:r>
            <a:endParaRPr lang="en-IN" dirty="0"/>
          </a:p>
        </p:txBody>
      </p:sp>
      <p:pic>
        <p:nvPicPr>
          <p:cNvPr id="5" name="Content Placeholder 4">
            <a:extLst>
              <a:ext uri="{FF2B5EF4-FFF2-40B4-BE49-F238E27FC236}">
                <a16:creationId xmlns:a16="http://schemas.microsoft.com/office/drawing/2014/main" id="{9C4AEA72-BF38-48D2-8833-C7E5239C1F23}"/>
              </a:ext>
            </a:extLst>
          </p:cNvPr>
          <p:cNvPicPr>
            <a:picLocks noGrp="1" noChangeAspect="1"/>
          </p:cNvPicPr>
          <p:nvPr>
            <p:ph idx="1"/>
          </p:nvPr>
        </p:nvPicPr>
        <p:blipFill>
          <a:blip r:embed="rId2"/>
          <a:stretch>
            <a:fillRect/>
          </a:stretch>
        </p:blipFill>
        <p:spPr>
          <a:xfrm>
            <a:off x="914400" y="2188706"/>
            <a:ext cx="10439399" cy="4288293"/>
          </a:xfrm>
        </p:spPr>
      </p:pic>
    </p:spTree>
    <p:extLst>
      <p:ext uri="{BB962C8B-B14F-4D97-AF65-F5344CB8AC3E}">
        <p14:creationId xmlns:p14="http://schemas.microsoft.com/office/powerpoint/2010/main" val="502662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BE31-5F7A-4CA9-B0E9-47820EC6F950}"/>
              </a:ext>
            </a:extLst>
          </p:cNvPr>
          <p:cNvSpPr>
            <a:spLocks noGrp="1"/>
          </p:cNvSpPr>
          <p:nvPr>
            <p:ph type="title"/>
          </p:nvPr>
        </p:nvSpPr>
        <p:spPr>
          <a:xfrm>
            <a:off x="838200" y="365125"/>
            <a:ext cx="10515600" cy="1133475"/>
          </a:xfrm>
        </p:spPr>
        <p:txBody>
          <a:bodyPr>
            <a:normAutofit/>
          </a:bodyPr>
          <a:lstStyle/>
          <a:p>
            <a:pPr marL="285750" indent="-285750" algn="ctr">
              <a:buFont typeface="Wingdings" panose="05000000000000000000" pitchFamily="2" charset="2"/>
              <a:buChar char="Ø"/>
            </a:pPr>
            <a:r>
              <a:rPr lang="en-IN" sz="2800" b="1" i="0" u="sng" strike="noStrike" baseline="0" dirty="0">
                <a:solidFill>
                  <a:srgbClr val="000000"/>
                </a:solidFill>
              </a:rPr>
              <a:t>Future Scope: </a:t>
            </a:r>
            <a:endParaRPr lang="en-IN" sz="2800" b="1" u="sng" dirty="0"/>
          </a:p>
        </p:txBody>
      </p:sp>
      <p:sp>
        <p:nvSpPr>
          <p:cNvPr id="3" name="Content Placeholder 2">
            <a:extLst>
              <a:ext uri="{FF2B5EF4-FFF2-40B4-BE49-F238E27FC236}">
                <a16:creationId xmlns:a16="http://schemas.microsoft.com/office/drawing/2014/main" id="{E0B06ECF-646D-43FE-949B-F1BD599FB2D5}"/>
              </a:ext>
            </a:extLst>
          </p:cNvPr>
          <p:cNvSpPr>
            <a:spLocks noGrp="1"/>
          </p:cNvSpPr>
          <p:nvPr>
            <p:ph idx="1"/>
          </p:nvPr>
        </p:nvSpPr>
        <p:spPr>
          <a:xfrm>
            <a:off x="838200" y="1921934"/>
            <a:ext cx="11040533" cy="3516841"/>
          </a:xfrm>
        </p:spPr>
        <p:txBody>
          <a:bodyPr>
            <a:normAutofit/>
          </a:bodyPr>
          <a:lstStyle/>
          <a:p>
            <a:pPr algn="just"/>
            <a:r>
              <a:rPr lang="en-US" sz="2400" b="1" i="0" u="none" strike="noStrike" baseline="0" dirty="0">
                <a:solidFill>
                  <a:srgbClr val="000000"/>
                </a:solidFill>
                <a:latin typeface="Times New Roman" panose="02020603050405020304" pitchFamily="18" charset="0"/>
                <a:cs typeface="Times New Roman" panose="02020603050405020304" pitchFamily="18" charset="0"/>
              </a:rPr>
              <a:t>As stated before, this project enhances the communication between student and mentor thereby improving the academic performances of the student. Each student is graded according to their Performances and they receive questions based on these grades. Their grades may improve or fall based on their performances. Hence varying levels of attention can be given to the students. By this work, we conclude that e-mentoring in an academic institute can be developed and tremendous System which is easily accessible to parents as well as mentors and students. Hence it will allow the mentors to dedicate more time whenever they wish and can give much precise feedback that will give proper guidance and the right solution to the problems of </a:t>
            </a:r>
            <a:r>
              <a:rPr lang="en-IN" sz="2400" b="1" i="0" u="none" strike="noStrike" baseline="0" dirty="0">
                <a:solidFill>
                  <a:srgbClr val="000000"/>
                </a:solidFill>
                <a:latin typeface="Times New Roman" panose="02020603050405020304" pitchFamily="18" charset="0"/>
                <a:cs typeface="Times New Roman" panose="02020603050405020304" pitchFamily="18" charset="0"/>
              </a:rPr>
              <a:t>students.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891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BA89-95CB-48DC-B456-0DCBCAAE9615}"/>
              </a:ext>
            </a:extLst>
          </p:cNvPr>
          <p:cNvSpPr>
            <a:spLocks noGrp="1"/>
          </p:cNvSpPr>
          <p:nvPr>
            <p:ph type="title"/>
          </p:nvPr>
        </p:nvSpPr>
        <p:spPr>
          <a:xfrm>
            <a:off x="695325" y="2698750"/>
            <a:ext cx="10515600" cy="1325563"/>
          </a:xfrm>
        </p:spPr>
        <p:txBody>
          <a:bodyPr/>
          <a:lstStyle/>
          <a:p>
            <a:pPr algn="ctr"/>
            <a:r>
              <a:rPr lang="en-US" dirty="0"/>
              <a:t>Thank You</a:t>
            </a:r>
            <a:endParaRPr lang="en-IN" dirty="0"/>
          </a:p>
        </p:txBody>
      </p:sp>
    </p:spTree>
    <p:extLst>
      <p:ext uri="{BB962C8B-B14F-4D97-AF65-F5344CB8AC3E}">
        <p14:creationId xmlns:p14="http://schemas.microsoft.com/office/powerpoint/2010/main" val="3318688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15D8-7A31-4268-A973-2F84E17B803B}"/>
              </a:ext>
            </a:extLst>
          </p:cNvPr>
          <p:cNvSpPr>
            <a:spLocks noGrp="1"/>
          </p:cNvSpPr>
          <p:nvPr>
            <p:ph type="title"/>
          </p:nvPr>
        </p:nvSpPr>
        <p:spPr/>
        <p:txBody>
          <a:bodyPr>
            <a:normAutofit/>
          </a:bodyPr>
          <a:lstStyle/>
          <a:p>
            <a:r>
              <a:rPr lang="en-IN" sz="4400" b="1" i="0" u="none" strike="noStrike" baseline="0" dirty="0">
                <a:latin typeface="TimesNewRomanPS-BoldMT"/>
              </a:rPr>
              <a:t>Technology Stack</a:t>
            </a:r>
            <a:br>
              <a:rPr lang="en-IN" sz="4400" b="1" i="0" u="none" strike="noStrike" baseline="0" dirty="0">
                <a:latin typeface="TimesNewRomanPS-BoldMT"/>
              </a:rPr>
            </a:br>
            <a:endParaRPr lang="en-IN" dirty="0"/>
          </a:p>
        </p:txBody>
      </p:sp>
      <p:sp>
        <p:nvSpPr>
          <p:cNvPr id="3" name="Content Placeholder 2">
            <a:extLst>
              <a:ext uri="{FF2B5EF4-FFF2-40B4-BE49-F238E27FC236}">
                <a16:creationId xmlns:a16="http://schemas.microsoft.com/office/drawing/2014/main" id="{BEB17D65-140C-4306-9C60-1EFA9BBB0D1B}"/>
              </a:ext>
            </a:extLst>
          </p:cNvPr>
          <p:cNvSpPr>
            <a:spLocks noGrp="1"/>
          </p:cNvSpPr>
          <p:nvPr>
            <p:ph idx="1"/>
          </p:nvPr>
        </p:nvSpPr>
        <p:spPr/>
        <p:txBody>
          <a:bodyPr/>
          <a:lstStyle/>
          <a:p>
            <a:pPr>
              <a:buFont typeface="Wingdings" panose="05000000000000000000" pitchFamily="2" charset="2"/>
              <a:buChar char="Ø"/>
            </a:pPr>
            <a:r>
              <a:rPr lang="en-IN" sz="1800" b="1" i="0" u="none" strike="noStrike" baseline="0" dirty="0">
                <a:latin typeface="TimesNewRomanPS-BoldMT"/>
              </a:rPr>
              <a:t>Frontend</a:t>
            </a:r>
          </a:p>
          <a:p>
            <a:endParaRPr lang="en-IN" dirty="0"/>
          </a:p>
        </p:txBody>
      </p:sp>
      <p:graphicFrame>
        <p:nvGraphicFramePr>
          <p:cNvPr id="4" name="Table 4">
            <a:extLst>
              <a:ext uri="{FF2B5EF4-FFF2-40B4-BE49-F238E27FC236}">
                <a16:creationId xmlns:a16="http://schemas.microsoft.com/office/drawing/2014/main" id="{73DD4BAC-213B-43E1-B599-E415741A281B}"/>
              </a:ext>
            </a:extLst>
          </p:cNvPr>
          <p:cNvGraphicFramePr>
            <a:graphicFrameLocks noGrp="1"/>
          </p:cNvGraphicFramePr>
          <p:nvPr>
            <p:extLst>
              <p:ext uri="{D42A27DB-BD31-4B8C-83A1-F6EECF244321}">
                <p14:modId xmlns:p14="http://schemas.microsoft.com/office/powerpoint/2010/main" val="1687626512"/>
              </p:ext>
            </p:extLst>
          </p:nvPr>
        </p:nvGraphicFramePr>
        <p:xfrm>
          <a:off x="2032000" y="2423337"/>
          <a:ext cx="8128000" cy="2475921"/>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499835361"/>
                    </a:ext>
                  </a:extLst>
                </a:gridCol>
                <a:gridCol w="4064000">
                  <a:extLst>
                    <a:ext uri="{9D8B030D-6E8A-4147-A177-3AD203B41FA5}">
                      <a16:colId xmlns:a16="http://schemas.microsoft.com/office/drawing/2014/main" val="3003236160"/>
                    </a:ext>
                  </a:extLst>
                </a:gridCol>
              </a:tblGrid>
              <a:tr h="825307">
                <a:tc>
                  <a:txBody>
                    <a:bodyPr/>
                    <a:lstStyle/>
                    <a:p>
                      <a:pPr algn="ctr">
                        <a:lnSpc>
                          <a:spcPct val="107000"/>
                        </a:lnSpc>
                        <a:spcAft>
                          <a:spcPts val="800"/>
                        </a:spcAft>
                      </a:pPr>
                      <a:r>
                        <a:rPr lang="en-IN" sz="10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Category</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tc>
                  <a:txBody>
                    <a:bodyPr/>
                    <a:lstStyle/>
                    <a:p>
                      <a:pPr algn="ctr">
                        <a:lnSpc>
                          <a:spcPct val="107000"/>
                        </a:lnSpc>
                        <a:spcAft>
                          <a:spcPts val="800"/>
                        </a:spcAft>
                      </a:pPr>
                      <a:r>
                        <a:rPr lang="en-IN"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Technology Name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extLst>
                  <a:ext uri="{0D108BD9-81ED-4DB2-BD59-A6C34878D82A}">
                    <a16:rowId xmlns:a16="http://schemas.microsoft.com/office/drawing/2014/main" val="2500404174"/>
                  </a:ext>
                </a:extLst>
              </a:tr>
              <a:tr h="825307">
                <a:tc>
                  <a:txBody>
                    <a:bodyPr/>
                    <a:lstStyle/>
                    <a:p>
                      <a:pPr algn="ctr">
                        <a:lnSpc>
                          <a:spcPct val="107000"/>
                        </a:lnSpc>
                        <a:spcAft>
                          <a:spcPts val="800"/>
                        </a:spcAft>
                      </a:pPr>
                      <a:r>
                        <a:rPr lang="en-IN" sz="1000" b="1"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Library</a:t>
                      </a:r>
                      <a:endParaRPr lang="en-IN" sz="1100" b="1"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tc>
                  <a:txBody>
                    <a:bodyPr/>
                    <a:lstStyle/>
                    <a:p>
                      <a:pPr algn="ctr">
                        <a:lnSpc>
                          <a:spcPct val="107000"/>
                        </a:lnSpc>
                        <a:spcAft>
                          <a:spcPts val="800"/>
                        </a:spcAft>
                      </a:pPr>
                      <a:r>
                        <a:rPr lang="en-IN" sz="1000"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ReactJS</a:t>
                      </a:r>
                      <a:endParaRPr lang="en-IN" sz="11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extLst>
                  <a:ext uri="{0D108BD9-81ED-4DB2-BD59-A6C34878D82A}">
                    <a16:rowId xmlns:a16="http://schemas.microsoft.com/office/drawing/2014/main" val="2218993599"/>
                  </a:ext>
                </a:extLst>
              </a:tr>
              <a:tr h="825307">
                <a:tc>
                  <a:txBody>
                    <a:bodyPr/>
                    <a:lstStyle/>
                    <a:p>
                      <a:pPr algn="ctr">
                        <a:lnSpc>
                          <a:spcPct val="107000"/>
                        </a:lnSpc>
                        <a:spcAft>
                          <a:spcPts val="800"/>
                        </a:spcAft>
                      </a:pPr>
                      <a:r>
                        <a:rPr lang="en-IN" sz="1000"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Language</a:t>
                      </a:r>
                      <a:endParaRPr lang="en-IN" sz="11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tc>
                  <a:txBody>
                    <a:bodyPr/>
                    <a:lstStyle/>
                    <a:p>
                      <a:pPr algn="ctr">
                        <a:lnSpc>
                          <a:spcPct val="107000"/>
                        </a:lnSpc>
                        <a:spcAft>
                          <a:spcPts val="800"/>
                        </a:spcAft>
                      </a:pPr>
                      <a:r>
                        <a:rPr lang="en-IN" sz="1000"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HTML, CSS, JavaScript, ES6</a:t>
                      </a:r>
                      <a:endParaRPr lang="en-IN" sz="11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extLst>
                  <a:ext uri="{0D108BD9-81ED-4DB2-BD59-A6C34878D82A}">
                    <a16:rowId xmlns:a16="http://schemas.microsoft.com/office/drawing/2014/main" val="768627485"/>
                  </a:ext>
                </a:extLst>
              </a:tr>
            </a:tbl>
          </a:graphicData>
        </a:graphic>
      </p:graphicFrame>
    </p:spTree>
    <p:extLst>
      <p:ext uri="{BB962C8B-B14F-4D97-AF65-F5344CB8AC3E}">
        <p14:creationId xmlns:p14="http://schemas.microsoft.com/office/powerpoint/2010/main" val="57135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0126-889B-4BEF-8C7E-2E3BB099A0AA}"/>
              </a:ext>
            </a:extLst>
          </p:cNvPr>
          <p:cNvSpPr>
            <a:spLocks noGrp="1"/>
          </p:cNvSpPr>
          <p:nvPr>
            <p:ph type="title"/>
          </p:nvPr>
        </p:nvSpPr>
        <p:spPr/>
        <p:txBody>
          <a:bodyPr/>
          <a:lstStyle/>
          <a:p>
            <a:pPr algn="ctr"/>
            <a:r>
              <a:rPr lang="en-IN" sz="1800" b="1" i="0" u="none" strike="noStrike" baseline="0" dirty="0">
                <a:latin typeface="TimesNewRomanPS-BoldMT"/>
              </a:rPr>
              <a:t>Architecture Diagram</a:t>
            </a:r>
            <a:endParaRPr lang="en-IN" dirty="0"/>
          </a:p>
        </p:txBody>
      </p:sp>
      <p:pic>
        <p:nvPicPr>
          <p:cNvPr id="5" name="Content Placeholder 4">
            <a:extLst>
              <a:ext uri="{FF2B5EF4-FFF2-40B4-BE49-F238E27FC236}">
                <a16:creationId xmlns:a16="http://schemas.microsoft.com/office/drawing/2014/main" id="{9E76011A-76B5-43EE-AAFF-337FB67B29EC}"/>
              </a:ext>
            </a:extLst>
          </p:cNvPr>
          <p:cNvPicPr>
            <a:picLocks noGrp="1" noChangeAspect="1"/>
          </p:cNvPicPr>
          <p:nvPr>
            <p:ph idx="1"/>
          </p:nvPr>
        </p:nvPicPr>
        <p:blipFill>
          <a:blip r:embed="rId2"/>
          <a:stretch>
            <a:fillRect/>
          </a:stretch>
        </p:blipFill>
        <p:spPr>
          <a:xfrm>
            <a:off x="3636135" y="2756153"/>
            <a:ext cx="4919730" cy="2490281"/>
          </a:xfrm>
        </p:spPr>
      </p:pic>
    </p:spTree>
    <p:extLst>
      <p:ext uri="{BB962C8B-B14F-4D97-AF65-F5344CB8AC3E}">
        <p14:creationId xmlns:p14="http://schemas.microsoft.com/office/powerpoint/2010/main" val="554585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9907-44BE-4011-9CF7-14D2AB9446AE}"/>
              </a:ext>
            </a:extLst>
          </p:cNvPr>
          <p:cNvSpPr>
            <a:spLocks noGrp="1"/>
          </p:cNvSpPr>
          <p:nvPr>
            <p:ph type="title"/>
          </p:nvPr>
        </p:nvSpPr>
        <p:spPr>
          <a:xfrm>
            <a:off x="838200" y="365125"/>
            <a:ext cx="10515600" cy="835025"/>
          </a:xfrm>
        </p:spPr>
        <p:txBody>
          <a:bodyPr>
            <a:normAutofit/>
          </a:bodyPr>
          <a:lstStyle/>
          <a:p>
            <a:pPr marL="285750" indent="-285750" algn="l">
              <a:buFont typeface="Wingdings" panose="05000000000000000000" pitchFamily="2" charset="2"/>
              <a:buChar char="Ø"/>
            </a:pPr>
            <a:r>
              <a:rPr lang="en-IN" sz="1800" b="1" i="0" u="none" strike="noStrike" baseline="0" dirty="0">
                <a:latin typeface="TimesNewRomanPS-BoldMT"/>
              </a:rPr>
              <a:t>Software Requirements Specification</a:t>
            </a:r>
            <a:br>
              <a:rPr lang="en-IN" sz="1800" b="1" i="0" u="none" strike="noStrike" baseline="0" dirty="0">
                <a:latin typeface="TimesNewRomanPS-BoldMT"/>
              </a:rPr>
            </a:br>
            <a:br>
              <a:rPr lang="en-IN" sz="1800" b="1" i="0" u="none" strike="noStrike" baseline="0" dirty="0">
                <a:latin typeface="TimesNewRomanPS-BoldMT"/>
              </a:rPr>
            </a:br>
            <a:r>
              <a:rPr lang="en-US" sz="1800" b="0" i="1" u="none" strike="noStrike" baseline="0" dirty="0">
                <a:latin typeface="TimesNewRomanPS-ItalicMT"/>
              </a:rPr>
              <a:t>Figure 1: Use case diagram</a:t>
            </a:r>
            <a:endParaRPr lang="en-IN" dirty="0"/>
          </a:p>
        </p:txBody>
      </p:sp>
      <p:pic>
        <p:nvPicPr>
          <p:cNvPr id="5" name="Content Placeholder 4">
            <a:extLst>
              <a:ext uri="{FF2B5EF4-FFF2-40B4-BE49-F238E27FC236}">
                <a16:creationId xmlns:a16="http://schemas.microsoft.com/office/drawing/2014/main" id="{7DFC560E-F44F-4E68-9C0A-1FEF6766D9C7}"/>
              </a:ext>
            </a:extLst>
          </p:cNvPr>
          <p:cNvPicPr>
            <a:picLocks noGrp="1" noChangeAspect="1"/>
          </p:cNvPicPr>
          <p:nvPr>
            <p:ph idx="1"/>
          </p:nvPr>
        </p:nvPicPr>
        <p:blipFill>
          <a:blip r:embed="rId2"/>
          <a:stretch>
            <a:fillRect/>
          </a:stretch>
        </p:blipFill>
        <p:spPr>
          <a:xfrm>
            <a:off x="1419225" y="1476376"/>
            <a:ext cx="9934575" cy="4924424"/>
          </a:xfrm>
        </p:spPr>
      </p:pic>
    </p:spTree>
    <p:extLst>
      <p:ext uri="{BB962C8B-B14F-4D97-AF65-F5344CB8AC3E}">
        <p14:creationId xmlns:p14="http://schemas.microsoft.com/office/powerpoint/2010/main" val="180280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3C4F5-BD12-48B8-B82A-EEBA9714E3A5}"/>
              </a:ext>
            </a:extLst>
          </p:cNvPr>
          <p:cNvSpPr>
            <a:spLocks noGrp="1"/>
          </p:cNvSpPr>
          <p:nvPr>
            <p:ph type="title"/>
          </p:nvPr>
        </p:nvSpPr>
        <p:spPr/>
        <p:txBody>
          <a:bodyPr/>
          <a:lstStyle/>
          <a:p>
            <a:pPr marL="285750" indent="-285750">
              <a:buFont typeface="Wingdings" panose="05000000000000000000" pitchFamily="2" charset="2"/>
              <a:buChar char="v"/>
            </a:pPr>
            <a:r>
              <a:rPr lang="en-IN" sz="1800" b="1" dirty="0">
                <a:effectLst/>
                <a:latin typeface="Calibri" panose="020F0502020204030204" pitchFamily="34" charset="0"/>
                <a:ea typeface="Calibri" panose="020F0502020204030204" pitchFamily="34" charset="0"/>
                <a:cs typeface="Mangal" panose="02040503050203030202" pitchFamily="18" charset="0"/>
              </a:rPr>
              <a:t>ER Diagram:</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A7603338-5046-4607-87A0-EF488299F052}"/>
              </a:ext>
            </a:extLst>
          </p:cNvPr>
          <p:cNvPicPr>
            <a:picLocks noGrp="1"/>
          </p:cNvPicPr>
          <p:nvPr>
            <p:ph idx="1"/>
          </p:nvPr>
        </p:nvPicPr>
        <p:blipFill>
          <a:blip r:embed="rId2"/>
          <a:srcRect/>
          <a:stretch>
            <a:fillRect/>
          </a:stretch>
        </p:blipFill>
        <p:spPr bwMode="auto">
          <a:xfrm>
            <a:off x="863569" y="1562100"/>
            <a:ext cx="10464862" cy="4662488"/>
          </a:xfrm>
          <a:prstGeom prst="rect">
            <a:avLst/>
          </a:prstGeom>
          <a:noFill/>
          <a:ln w="9525">
            <a:noFill/>
            <a:miter lim="800000"/>
            <a:headEnd/>
            <a:tailEnd/>
          </a:ln>
        </p:spPr>
      </p:pic>
    </p:spTree>
    <p:extLst>
      <p:ext uri="{BB962C8B-B14F-4D97-AF65-F5344CB8AC3E}">
        <p14:creationId xmlns:p14="http://schemas.microsoft.com/office/powerpoint/2010/main" val="3125592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419C-C9DC-4403-AAD0-3BB927232A84}"/>
              </a:ext>
            </a:extLst>
          </p:cNvPr>
          <p:cNvSpPr>
            <a:spLocks noGrp="1"/>
          </p:cNvSpPr>
          <p:nvPr>
            <p:ph type="title"/>
          </p:nvPr>
        </p:nvSpPr>
        <p:spPr/>
        <p:txBody>
          <a:bodyPr/>
          <a:lstStyle/>
          <a:p>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Admin Model:</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0ED59070-D351-4187-9CB2-F0C7643F980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686050" y="1586706"/>
            <a:ext cx="6819899" cy="3267075"/>
          </a:xfrm>
          <a:prstGeom prst="rect">
            <a:avLst/>
          </a:prstGeom>
          <a:noFill/>
          <a:ln>
            <a:noFill/>
          </a:ln>
        </p:spPr>
      </p:pic>
    </p:spTree>
    <p:extLst>
      <p:ext uri="{BB962C8B-B14F-4D97-AF65-F5344CB8AC3E}">
        <p14:creationId xmlns:p14="http://schemas.microsoft.com/office/powerpoint/2010/main" val="3889052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C342-7672-4857-A1B7-30774B84753C}"/>
              </a:ext>
            </a:extLst>
          </p:cNvPr>
          <p:cNvSpPr>
            <a:spLocks noGrp="1"/>
          </p:cNvSpPr>
          <p:nvPr>
            <p:ph type="title"/>
          </p:nvPr>
        </p:nvSpPr>
        <p:spPr/>
        <p:txBody>
          <a:bodyPr/>
          <a:lstStyle/>
          <a:p>
            <a:r>
              <a:rPr lang="en-IN" sz="1800" dirty="0">
                <a:solidFill>
                  <a:srgbClr val="000000"/>
                </a:solidFill>
                <a:effectLst/>
                <a:latin typeface="Times New Roman" panose="02020603050405020304" pitchFamily="18" charset="0"/>
                <a:ea typeface="Times New Roman" panose="02020603050405020304" pitchFamily="18" charset="0"/>
              </a:rPr>
              <a:t>Student Model:</a:t>
            </a:r>
            <a:endParaRPr lang="en-IN" dirty="0"/>
          </a:p>
        </p:txBody>
      </p:sp>
      <p:pic>
        <p:nvPicPr>
          <p:cNvPr id="4" name="Picture 3">
            <a:extLst>
              <a:ext uri="{FF2B5EF4-FFF2-40B4-BE49-F238E27FC236}">
                <a16:creationId xmlns:a16="http://schemas.microsoft.com/office/drawing/2014/main" id="{6AD377FF-41DF-4F86-A687-E954F0C6F19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28875" y="841375"/>
            <a:ext cx="7562850" cy="4718050"/>
          </a:xfrm>
          <a:prstGeom prst="rect">
            <a:avLst/>
          </a:prstGeom>
          <a:noFill/>
          <a:ln>
            <a:noFill/>
          </a:ln>
        </p:spPr>
      </p:pic>
    </p:spTree>
    <p:extLst>
      <p:ext uri="{BB962C8B-B14F-4D97-AF65-F5344CB8AC3E}">
        <p14:creationId xmlns:p14="http://schemas.microsoft.com/office/powerpoint/2010/main" val="2430518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TotalTime>
  <Words>578</Words>
  <Application>Microsoft Office PowerPoint</Application>
  <PresentationFormat>Widescreen</PresentationFormat>
  <Paragraphs>69</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Calibri Light</vt:lpstr>
      <vt:lpstr>Times New Roman</vt:lpstr>
      <vt:lpstr>TimesNewRomanPS-BoldMT</vt:lpstr>
      <vt:lpstr>TimesNewRomanPS-ItalicMT</vt:lpstr>
      <vt:lpstr>TimesNewRomanPSMT</vt:lpstr>
      <vt:lpstr>Verdana-Bold</vt:lpstr>
      <vt:lpstr>Wingdings</vt:lpstr>
      <vt:lpstr>Office Theme</vt:lpstr>
      <vt:lpstr>Project Presentation   on   “Student Mentor Guidance System”   Submitted in partial fulfillment for the award of  Post Graduate Diploma in Advanced Computing  (PG-DAC) from C-DAC, IACSD (Akurdi)  </vt:lpstr>
      <vt:lpstr>Introduction</vt:lpstr>
      <vt:lpstr>Project Description</vt:lpstr>
      <vt:lpstr>Technology Stack </vt:lpstr>
      <vt:lpstr>Architecture Diagram</vt:lpstr>
      <vt:lpstr>Software Requirements Specification  Figure 1: Use case diagram</vt:lpstr>
      <vt:lpstr>ER Diagram: </vt:lpstr>
      <vt:lpstr>Admin Model: </vt:lpstr>
      <vt:lpstr>Student Model:</vt:lpstr>
      <vt:lpstr>Mentor Model :</vt:lpstr>
      <vt:lpstr>Sequence Diagram:  Admin Model:</vt:lpstr>
      <vt:lpstr>Student Model:</vt:lpstr>
      <vt:lpstr>Mentor Model:</vt:lpstr>
      <vt:lpstr>Data Flow Diagram: Data Flow Diagram represents a detailed and well-explained diagram of system components.</vt:lpstr>
      <vt:lpstr>DFD: Data Flow Diagram represent detailed and well explained diagram of system components  DFD Student Model: </vt:lpstr>
      <vt:lpstr>DFD Admin Model:</vt:lpstr>
      <vt:lpstr>   DFD:   Data Flow Diagram represent detailed and well explained diagram of system components   </vt:lpstr>
      <vt:lpstr>Activity Diagram</vt:lpstr>
      <vt:lpstr>Mentor Activity Diagram</vt:lpstr>
      <vt:lpstr>Student Activity Diagram</vt:lpstr>
      <vt:lpstr>User Interface : </vt:lpstr>
      <vt:lpstr>Login Page :</vt:lpstr>
      <vt:lpstr>Student Registration :</vt:lpstr>
      <vt:lpstr>Student Home Page :</vt:lpstr>
      <vt:lpstr>Mentor Assign:</vt:lpstr>
      <vt:lpstr>Mentor Details :</vt:lpstr>
      <vt:lpstr>Course Information :</vt:lpstr>
      <vt:lpstr>Course Information </vt:lpstr>
      <vt:lpstr>Certificate   </vt:lpstr>
      <vt:lpstr>Batch Details </vt:lpstr>
      <vt:lpstr>Update Students Marks   </vt:lpstr>
      <vt:lpstr>About Us </vt:lpstr>
      <vt:lpstr>Contact US :</vt:lpstr>
      <vt:lpstr>Future Scope: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on  “Student Mentor Guidance System”  Submitted in partial fulfillment for the award of  Post Graduate Diploma in Advanced Computing  (PG-DAC) from C-DAC, IACSD(Akurdi)</dc:title>
  <dc:creator>CHETAN BADGUJAR</dc:creator>
  <cp:lastModifiedBy>CHETAN BADGUJAR</cp:lastModifiedBy>
  <cp:revision>116</cp:revision>
  <dcterms:created xsi:type="dcterms:W3CDTF">2021-09-27T13:47:58Z</dcterms:created>
  <dcterms:modified xsi:type="dcterms:W3CDTF">2021-09-27T16:39:59Z</dcterms:modified>
</cp:coreProperties>
</file>